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4"/>
  </p:notesMasterIdLst>
  <p:handoutMasterIdLst>
    <p:handoutMasterId r:id="rId25"/>
  </p:handoutMasterIdLst>
  <p:sldIdLst>
    <p:sldId id="313" r:id="rId5"/>
    <p:sldId id="318" r:id="rId6"/>
    <p:sldId id="411" r:id="rId7"/>
    <p:sldId id="482" r:id="rId8"/>
    <p:sldId id="473" r:id="rId9"/>
    <p:sldId id="464" r:id="rId10"/>
    <p:sldId id="527" r:id="rId11"/>
    <p:sldId id="578" r:id="rId12"/>
    <p:sldId id="579" r:id="rId13"/>
    <p:sldId id="587" r:id="rId14"/>
    <p:sldId id="588" r:id="rId15"/>
    <p:sldId id="524" r:id="rId16"/>
    <p:sldId id="498" r:id="rId17"/>
    <p:sldId id="545" r:id="rId18"/>
    <p:sldId id="597" r:id="rId19"/>
    <p:sldId id="583" r:id="rId20"/>
    <p:sldId id="598" r:id="rId21"/>
    <p:sldId id="589" r:id="rId22"/>
    <p:sldId id="596" r:id="rId23"/>
  </p:sldIdLst>
  <p:sldSz cx="9144000" cy="5143500" type="screen16x9"/>
  <p:notesSz cx="6858000" cy="9144000"/>
  <p:embeddedFontLst>
    <p:embeddedFont>
      <p:font typeface="DM Serif Text" pitchFamily="2" charset="0"/>
      <p:regular r:id="rId26"/>
      <p:italic r:id="rId27"/>
    </p:embeddedFont>
    <p:embeddedFont>
      <p:font typeface="Public Sans Medium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99694"/>
    <a:srgbClr val="D7E4BD"/>
    <a:srgbClr val="6FF8FF"/>
    <a:srgbClr val="66FF66"/>
    <a:srgbClr val="4BACC6"/>
    <a:srgbClr val="E6B9B8"/>
    <a:srgbClr val="FFFFFF"/>
    <a:srgbClr val="604A7B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DFD57F-D0D4-4A76-A0D2-1F6C7346D434}" v="2" dt="2024-03-12T14:45:35.328"/>
  </p1510:revLst>
</p1510:revInfo>
</file>

<file path=ppt/tableStyles.xml><?xml version="1.0" encoding="utf-8"?>
<a:tblStyleLst xmlns:a="http://schemas.openxmlformats.org/drawingml/2006/main" def="{3CAC9012-40DC-43E7-96E5-DB174B47D846}">
  <a:tblStyle styleId="{3CAC9012-40DC-43E7-96E5-DB174B47D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81099F-4CB6-46F8-B731-8DC1A9380F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8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Kan\Downloads\some_excel2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'SMART in each Bit'!$C$2:$C$65</cx:f>
        <cx:lvl ptCount="64" formatCode="General">
          <cx:pt idx="0">61</cx:pt>
          <cx:pt idx="1">44</cx:pt>
          <cx:pt idx="2">35</cx:pt>
          <cx:pt idx="3">33</cx:pt>
          <cx:pt idx="4">31</cx:pt>
          <cx:pt idx="5">27</cx:pt>
          <cx:pt idx="6">25</cx:pt>
          <cx:pt idx="7">25</cx:pt>
          <cx:pt idx="8">22</cx:pt>
          <cx:pt idx="9">20</cx:pt>
          <cx:pt idx="10">18</cx:pt>
          <cx:pt idx="11">18</cx:pt>
          <cx:pt idx="12">17</cx:pt>
          <cx:pt idx="13">14</cx:pt>
          <cx:pt idx="14">13</cx:pt>
          <cx:pt idx="15">12</cx:pt>
          <cx:pt idx="16">11</cx:pt>
          <cx:pt idx="17">11</cx:pt>
          <cx:pt idx="18">10</cx:pt>
          <cx:pt idx="19">10</cx:pt>
          <cx:pt idx="20">9</cx:pt>
          <cx:pt idx="21">9</cx:pt>
          <cx:pt idx="22">9</cx:pt>
          <cx:pt idx="23">9</cx:pt>
          <cx:pt idx="24">8</cx:pt>
          <cx:pt idx="25">8</cx:pt>
          <cx:pt idx="26">8</cx:pt>
          <cx:pt idx="27">8</cx:pt>
          <cx:pt idx="28">8</cx:pt>
          <cx:pt idx="29">8</cx:pt>
          <cx:pt idx="30">8</cx:pt>
          <cx:pt idx="31">7</cx:pt>
          <cx:pt idx="32">7</cx:pt>
          <cx:pt idx="33">7</cx:pt>
          <cx:pt idx="34">7</cx:pt>
          <cx:pt idx="35">7</cx:pt>
          <cx:pt idx="36">7</cx:pt>
          <cx:pt idx="37">7</cx:pt>
          <cx:pt idx="38">7</cx:pt>
          <cx:pt idx="39">7</cx:pt>
          <cx:pt idx="40">7</cx:pt>
          <cx:pt idx="41">6</cx:pt>
          <cx:pt idx="42">6</cx:pt>
          <cx:pt idx="43">6</cx:pt>
          <cx:pt idx="44">6</cx:pt>
          <cx:pt idx="45">6</cx:pt>
          <cx:pt idx="46">6</cx:pt>
          <cx:pt idx="47">6</cx:pt>
          <cx:pt idx="48">6</cx:pt>
          <cx:pt idx="49">5</cx:pt>
          <cx:pt idx="50">5</cx:pt>
          <cx:pt idx="51">5</cx:pt>
          <cx:pt idx="52">5</cx:pt>
          <cx:pt idx="53">5</cx:pt>
          <cx:pt idx="54">5</cx:pt>
          <cx:pt idx="55">5</cx:pt>
          <cx:pt idx="56">4</cx:pt>
          <cx:pt idx="57">4</cx:pt>
          <cx:pt idx="58">3</cx:pt>
          <cx:pt idx="59">3</cx:pt>
          <cx:pt idx="60">3</cx:pt>
          <cx:pt idx="61">2</cx:pt>
          <cx:pt idx="62">1</cx:pt>
          <cx:pt idx="63">1</cx:pt>
        </cx:lvl>
      </cx:numDim>
    </cx:data>
  </cx:chartData>
  <cx:chart>
    <cx:plotArea>
      <cx:plotAreaRegion>
        <cx:series layoutId="clusteredColumn" uniqueId="{BEE9385B-23FF-4ACB-8CD5-9309F364AC6B}">
          <cx:tx>
            <cx:txData>
              <cx:f>'SMART in each Bit'!$C$1</cx:f>
              <cx:v>Unique SMART</cx:v>
            </cx:txData>
          </cx:tx>
          <cx:dataId val="0"/>
          <cx:layoutPr>
            <cx:binning intervalClosed="r" overflow="30">
              <cx:binSize val="3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7C94A1-BA3F-1584-3A66-0AF1DA9F47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CFAD6-C320-B23C-0493-3F959D0A54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5731C-5C53-422E-B306-678BBA65F9A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07B36-B818-4666-9BEF-0F942BD9AD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1F747-4022-ED57-B944-2CEFDADD1B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368E2-8164-42BE-A56C-8A6D97E7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3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https://pubs.acs.org/doi/epdf/10.1021/acs.jpcb.8b11108</a:t>
            </a:r>
            <a:endParaRPr lang="en-AS"/>
          </a:p>
          <a:p>
            <a:r>
              <a:rPr lang="en-US"/>
              <a:t>https://www.sciencedirect.com/science/article/abs/pii/S0032591020304927</a:t>
            </a:r>
            <a:br>
              <a:rPr lang="en-US"/>
            </a:br>
            <a:r>
              <a:rPr lang="en-US"/>
              <a:t>https://www.google.com/url?sa=i&amp;url=https%3A%2F%2Fwww.sciencedirect.com%2Fscience%2Farticle%2Fpii%2FS2666821123000509&amp;psig=AOvVaw3TjyM6Y_T_QNQ3Ydg-_5eB&amp;ust=1699805605215000&amp;source=images&amp;cd=vfe&amp;opi=89978449&amp;ved=0CBIQjRxqFwoTCIDcwLqrvIIDFQAAAAAdAAAAABAE</a:t>
            </a:r>
          </a:p>
        </p:txBody>
      </p:sp>
    </p:spTree>
    <p:extLst>
      <p:ext uri="{BB962C8B-B14F-4D97-AF65-F5344CB8AC3E}">
        <p14:creationId xmlns:p14="http://schemas.microsoft.com/office/powerpoint/2010/main" val="1887978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File : Problem 1_10_2023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7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>
                <a:solidFill>
                  <a:schemeClr val="tx1"/>
                </a:solidFill>
                <a:latin typeface="Gotham"/>
              </a:rPr>
              <a:t>Represent in 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1. Atom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2. Bond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3. Ring</a:t>
            </a:r>
          </a:p>
          <a:p>
            <a:pPr marL="139700" indent="0">
              <a:buNone/>
            </a:pPr>
            <a:r>
              <a:rPr lang="en-US">
                <a:solidFill>
                  <a:schemeClr val="tx1"/>
                </a:solidFill>
                <a:latin typeface="Gotham"/>
              </a:rPr>
              <a:t>4. Aromatic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5. Stereochemistry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6. Isotope</a:t>
            </a:r>
          </a:p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0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>
                <a:solidFill>
                  <a:schemeClr val="tx1"/>
                </a:solidFill>
                <a:latin typeface="Gotham"/>
              </a:rPr>
              <a:t>Represent in 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1. Atom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2. Bond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3. Ring</a:t>
            </a:r>
          </a:p>
          <a:p>
            <a:pPr marL="139700" indent="0">
              <a:buNone/>
            </a:pPr>
            <a:r>
              <a:rPr lang="en-US">
                <a:solidFill>
                  <a:schemeClr val="tx1"/>
                </a:solidFill>
                <a:latin typeface="Gotham"/>
              </a:rPr>
              <a:t>4. Aromatic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5. Stereochemistry </a:t>
            </a:r>
            <a:br>
              <a:rPr lang="en-US">
                <a:solidFill>
                  <a:schemeClr val="tx1"/>
                </a:solidFill>
                <a:latin typeface="Gotham"/>
              </a:rPr>
            </a:br>
            <a:r>
              <a:rPr lang="en-US">
                <a:solidFill>
                  <a:schemeClr val="tx1"/>
                </a:solidFill>
                <a:latin typeface="Gotham"/>
              </a:rPr>
              <a:t>6. Isotope</a:t>
            </a:r>
          </a:p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8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https://www.youtube.com/watch?app=desktop&amp;v=Q81RR3yKn30</a:t>
            </a:r>
          </a:p>
          <a:p>
            <a:r>
              <a:rPr lang="en-US"/>
              <a:t>https://www.google.com/url?sa=i&amp;url=https%3A%2F%2Fwww.mql5.com%2Fen%2Farticles%2F11735&amp;psig=AOvVaw3gY1dKkTquxr1O7-X5ALwJ&amp;ust=1698327817464000&amp;source=images&amp;cd=vfe&amp;opi=89978449&amp;ved=0CBMQjhxqFwoTCKjSo6SqkYIDFQAAAAAdAAAAABAy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9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th-TH"/>
              <a:t>เริ่มต้นเราแปลงสูตร </a:t>
            </a:r>
            <a:r>
              <a:rPr lang="en-US"/>
              <a:t>SMILES </a:t>
            </a:r>
            <a:r>
              <a:rPr lang="th-TH"/>
              <a:t>ของสารไปเป็น </a:t>
            </a:r>
            <a:r>
              <a:rPr lang="en-US"/>
              <a:t>Fingerprint </a:t>
            </a:r>
            <a:r>
              <a:rPr lang="th-TH"/>
              <a:t>ที่มี </a:t>
            </a:r>
            <a:r>
              <a:rPr lang="en-US"/>
              <a:t>Feature </a:t>
            </a:r>
            <a:r>
              <a:rPr lang="th-TH"/>
              <a:t>ที่อธิบายโครงสร้างต่างๆภายในโมเลกุล ซึ่งเราจะนำ </a:t>
            </a:r>
            <a:r>
              <a:rPr lang="en-US"/>
              <a:t>Fingerprint </a:t>
            </a:r>
            <a:r>
              <a:rPr lang="th-TH"/>
              <a:t>นี้ไปใช้ในการหา </a:t>
            </a:r>
            <a:r>
              <a:rPr lang="en-US"/>
              <a:t>Antione Coefficient </a:t>
            </a:r>
            <a:r>
              <a:rPr lang="th-TH"/>
              <a:t> ด้วย </a:t>
            </a:r>
            <a:r>
              <a:rPr lang="en-US"/>
              <a:t>Deep Learning</a:t>
            </a:r>
            <a:endParaRPr lang="th-TH"/>
          </a:p>
          <a:p>
            <a:pPr marL="158750" indent="0">
              <a:buNone/>
            </a:pPr>
            <a:r>
              <a:rPr lang="th-TH"/>
              <a:t>โดยการที่ </a:t>
            </a:r>
            <a:r>
              <a:rPr lang="en-US"/>
              <a:t>DL </a:t>
            </a:r>
            <a:r>
              <a:rPr lang="th-TH"/>
              <a:t>จะสามารถทำนายค่า </a:t>
            </a:r>
            <a:r>
              <a:rPr lang="en-US"/>
              <a:t>ABC </a:t>
            </a:r>
            <a:r>
              <a:rPr lang="th-TH"/>
              <a:t>ที่ถูกต้องได้ เราจำเป็นต้องป้อนความสัมพันธ์ </a:t>
            </a:r>
            <a:r>
              <a:rPr lang="en-US"/>
              <a:t>Antione Equation </a:t>
            </a:r>
            <a:r>
              <a:rPr lang="th-TH"/>
              <a:t>และ อุณหภูมิเข้าไป เพื่อให้ปรับค่า </a:t>
            </a:r>
            <a:r>
              <a:rPr lang="en-US"/>
              <a:t>ABC </a:t>
            </a:r>
            <a:r>
              <a:rPr lang="th-TH"/>
              <a:t>ที่ได้ออกมา </a:t>
            </a:r>
            <a:endParaRPr lang="en-US"/>
          </a:p>
          <a:p>
            <a:pPr marL="158750" indent="0">
              <a:buNone/>
            </a:pPr>
            <a:r>
              <a:rPr lang="th-TH"/>
              <a:t>หลังจากที่ได้ </a:t>
            </a:r>
            <a:r>
              <a:rPr lang="en-US"/>
              <a:t>ABC </a:t>
            </a:r>
            <a:r>
              <a:rPr lang="th-TH"/>
              <a:t>ของแต่ละสารมาแล้ว ก็จะนำไปคำนวณกับอุณหภูมิของสารดังกล่าว ทำให้ได้ </a:t>
            </a:r>
            <a:r>
              <a:rPr lang="en-US"/>
              <a:t>Vapor Pressure </a:t>
            </a:r>
            <a:r>
              <a:rPr lang="th-TH"/>
              <a:t>ออกมาของสารหนึ่งที่อุณหภูมิหนึ่งออกมา</a:t>
            </a:r>
          </a:p>
        </p:txBody>
      </p:sp>
    </p:spTree>
    <p:extLst>
      <p:ext uri="{BB962C8B-B14F-4D97-AF65-F5344CB8AC3E}">
        <p14:creationId xmlns:p14="http://schemas.microsoft.com/office/powerpoint/2010/main" val="149581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https://www.google.com/url?sa=i&amp;url=https%3A%2F%2Ftowardsdatascience.com%2Fbuilding-a-graph-convolutional-network-for-molecular-property-prediction-978b0ae10ec4&amp;psig=AOvVaw0vMF1l2EG4y9gVGzsLBhK8&amp;ust=1705224988869000&amp;source=images&amp;cd=vfe&amp;opi=89978449&amp;ved=0CBMQjRxqFwoTCLCw9aCI2oMDFQAAAAAdAAAAABAD</a:t>
            </a:r>
          </a:p>
          <a:p>
            <a:pPr marL="158750" indent="0">
              <a:buNone/>
            </a:pPr>
            <a:r>
              <a:rPr lang="en-US"/>
              <a:t>https://www.google.com/url?sa=i&amp;url=https%3A%2F%2Fwww.semanticscholar.org%2Fpaper%2FMolecular-fingerprint-similarity-search-in-virtual-Cereto-Massagu%25C3%25A9-Ojeda%2Fe54398c62c5b3d3b587818a98828bc78d29c57be&amp;psig=AOvVaw3ZK9pTr4YxWAwlWrBlbX6h&amp;ust=1705225031820000&amp;source=images&amp;cd=vfe&amp;opi=89978449&amp;ved=0CBMQjRxqFwoTCKDQuLaI2oMDFQAAAAAdAAAAABAY</a:t>
            </a:r>
          </a:p>
          <a:p>
            <a:pPr marL="158750" indent="0">
              <a:buNone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17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https://doi.org/10.1016/j.ces.2023.119623</a:t>
            </a:r>
          </a:p>
          <a:p>
            <a:r>
              <a:rPr lang="en-US"/>
              <a:t>https://deepchem.readthedocs.io/en/latest/api_reference/featurizers.html#convmolfeaturizer</a:t>
            </a:r>
          </a:p>
        </p:txBody>
      </p:sp>
    </p:spTree>
    <p:extLst>
      <p:ext uri="{BB962C8B-B14F-4D97-AF65-F5344CB8AC3E}">
        <p14:creationId xmlns:p14="http://schemas.microsoft.com/office/powerpoint/2010/main" val="270454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6706500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673200" y="-233779"/>
            <a:ext cx="368618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;p5">
            <a:extLst>
              <a:ext uri="{FF2B5EF4-FFF2-40B4-BE49-F238E27FC236}">
                <a16:creationId xmlns:a16="http://schemas.microsoft.com/office/drawing/2014/main" id="{2E0257B7-14C9-EC41-6A8E-B57C1439D8D9}"/>
              </a:ext>
            </a:extLst>
          </p:cNvPr>
          <p:cNvSpPr/>
          <p:nvPr userDrawn="1"/>
        </p:nvSpPr>
        <p:spPr>
          <a:xfrm>
            <a:off x="8690238" y="4745639"/>
            <a:ext cx="570640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tx1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21B3519-7182-50EE-E8FA-8FD4464F7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7525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8495C6F-F2B9-460A-BCD3-4531F8558E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2169815" y="-271648"/>
            <a:ext cx="7311793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-190778" y="-154690"/>
            <a:ext cx="5375976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-128901" y="5049600"/>
            <a:ext cx="9904631" cy="374750"/>
          </a:xfrm>
          <a:custGeom>
            <a:avLst/>
            <a:gdLst/>
            <a:ahLst/>
            <a:cxnLst/>
            <a:rect l="l" t="t" r="r" b="b"/>
            <a:pathLst>
              <a:path w="231606" h="8763" extrusionOk="0">
                <a:moveTo>
                  <a:pt x="0" y="1"/>
                </a:moveTo>
                <a:lnTo>
                  <a:pt x="0" y="8763"/>
                </a:lnTo>
                <a:lnTo>
                  <a:pt x="231606" y="8763"/>
                </a:lnTo>
                <a:lnTo>
                  <a:pt x="231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4082440" y="4953452"/>
            <a:ext cx="5906958" cy="38009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;p5">
            <a:extLst>
              <a:ext uri="{FF2B5EF4-FFF2-40B4-BE49-F238E27FC236}">
                <a16:creationId xmlns:a16="http://schemas.microsoft.com/office/drawing/2014/main" id="{5A6AFA5B-794F-0465-88CB-EE47FDC6B704}"/>
              </a:ext>
            </a:extLst>
          </p:cNvPr>
          <p:cNvSpPr/>
          <p:nvPr userDrawn="1"/>
        </p:nvSpPr>
        <p:spPr>
          <a:xfrm>
            <a:off x="8690238" y="4745639"/>
            <a:ext cx="570640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tx1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941ADA9-DAC1-EA59-13E0-10DDE4C12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7525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8495C6F-F2B9-460A-BCD3-4531F8558E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userDrawn="1">
  <p:cSld name="Title and text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 userDrawn="1"/>
        </p:nvSpPr>
        <p:spPr>
          <a:xfrm>
            <a:off x="-104812" y="5096131"/>
            <a:ext cx="9353632" cy="211150"/>
          </a:xfrm>
          <a:custGeom>
            <a:avLst/>
            <a:gdLst/>
            <a:ahLst/>
            <a:cxnLst/>
            <a:rect l="l" t="t" r="r" b="b"/>
            <a:pathLst>
              <a:path w="83112" h="8446" extrusionOk="0">
                <a:moveTo>
                  <a:pt x="0" y="0"/>
                </a:moveTo>
                <a:lnTo>
                  <a:pt x="0" y="8445"/>
                </a:lnTo>
                <a:lnTo>
                  <a:pt x="83112" y="8445"/>
                </a:lnTo>
                <a:lnTo>
                  <a:pt x="8311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2051948" y="5003875"/>
            <a:ext cx="5040103" cy="303400"/>
          </a:xfrm>
          <a:custGeom>
            <a:avLst/>
            <a:gdLst/>
            <a:ahLst/>
            <a:cxnLst/>
            <a:rect l="l" t="t" r="r" b="b"/>
            <a:pathLst>
              <a:path w="44784" h="12136" extrusionOk="0">
                <a:moveTo>
                  <a:pt x="1" y="1"/>
                </a:moveTo>
                <a:lnTo>
                  <a:pt x="1" y="12135"/>
                </a:lnTo>
                <a:lnTo>
                  <a:pt x="44784" y="12135"/>
                </a:lnTo>
                <a:lnTo>
                  <a:pt x="44784" y="1"/>
                </a:lnTo>
                <a:close/>
              </a:path>
            </a:pathLst>
          </a:custGeom>
          <a:solidFill>
            <a:schemeClr val="dk2"/>
          </a:solidFill>
          <a:ln w="125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rot="10800000">
            <a:off x="2572621" y="-370430"/>
            <a:ext cx="5429029" cy="473531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 rot="10800000">
            <a:off x="5947155" y="-265055"/>
            <a:ext cx="3642224" cy="431886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;p5">
            <a:extLst>
              <a:ext uri="{FF2B5EF4-FFF2-40B4-BE49-F238E27FC236}">
                <a16:creationId xmlns:a16="http://schemas.microsoft.com/office/drawing/2014/main" id="{0C5EEC1D-899E-680F-8138-495A8A0509EE}"/>
              </a:ext>
            </a:extLst>
          </p:cNvPr>
          <p:cNvSpPr/>
          <p:nvPr userDrawn="1"/>
        </p:nvSpPr>
        <p:spPr>
          <a:xfrm>
            <a:off x="8690238" y="4745639"/>
            <a:ext cx="570640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tx1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5E6EC92-572F-FCBC-41EF-AF3ADCABD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7525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8495C6F-F2B9-460A-BCD3-4531F8558E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/>
          <p:nvPr/>
        </p:nvSpPr>
        <p:spPr>
          <a:xfrm>
            <a:off x="4220475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3187175" y="-233775"/>
            <a:ext cx="480662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;p5">
            <a:extLst>
              <a:ext uri="{FF2B5EF4-FFF2-40B4-BE49-F238E27FC236}">
                <a16:creationId xmlns:a16="http://schemas.microsoft.com/office/drawing/2014/main" id="{A1B7FF73-91AC-0329-5793-BB1611E34D03}"/>
              </a:ext>
            </a:extLst>
          </p:cNvPr>
          <p:cNvSpPr/>
          <p:nvPr userDrawn="1"/>
        </p:nvSpPr>
        <p:spPr>
          <a:xfrm>
            <a:off x="8690238" y="4745639"/>
            <a:ext cx="570640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tx1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1A29AD6-03FD-153D-21A2-491B18451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7525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8495C6F-F2B9-460A-BCD3-4531F8558E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 flipH="1">
            <a:off x="-74957" y="-180000"/>
            <a:ext cx="5318311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;p5">
            <a:extLst>
              <a:ext uri="{FF2B5EF4-FFF2-40B4-BE49-F238E27FC236}">
                <a16:creationId xmlns:a16="http://schemas.microsoft.com/office/drawing/2014/main" id="{217C1453-4D26-6246-6D3D-7BB49AFFBE3B}"/>
              </a:ext>
            </a:extLst>
          </p:cNvPr>
          <p:cNvSpPr/>
          <p:nvPr userDrawn="1"/>
        </p:nvSpPr>
        <p:spPr>
          <a:xfrm>
            <a:off x="8690238" y="4745639"/>
            <a:ext cx="570640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tx1"/>
          </a:solidFill>
          <a:ln w="250" cap="flat" cmpd="sng">
            <a:noFill/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C388C0-6691-E863-48EB-5F24009AC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75251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8495C6F-F2B9-460A-BCD3-4531F8558E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1CFE79DC-AACA-4427-9F93-97230FD8644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frame">
            <a:avLst>
              <a:gd name="adj1" fmla="val 3161"/>
            </a:avLst>
          </a:prstGeom>
          <a:solidFill>
            <a:srgbClr val="00B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0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81CDC7-B62E-9C24-5C27-32FD70B8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2288" y="468153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9ED1FC3-78B6-4ECD-BE9E-21B4D85D2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64" r:id="rId3"/>
    <p:sldLayoutId id="2147483678" r:id="rId4"/>
    <p:sldLayoutId id="2147483679" r:id="rId5"/>
    <p:sldLayoutId id="214748368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3">
            <a:extLst>
              <a:ext uri="{FF2B5EF4-FFF2-40B4-BE49-F238E27FC236}">
                <a16:creationId xmlns:a16="http://schemas.microsoft.com/office/drawing/2014/main" id="{DA26E481-D4DF-CACA-8E41-C1DACDC992FD}"/>
              </a:ext>
            </a:extLst>
          </p:cNvPr>
          <p:cNvSpPr txBox="1">
            <a:spLocks/>
          </p:cNvSpPr>
          <p:nvPr/>
        </p:nvSpPr>
        <p:spPr>
          <a:xfrm>
            <a:off x="44568" y="4642667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[3] : 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A review on machine learning algorithms for the ionic liquid chemical space, https://doi.org/10.1039/D1SC01000J</a:t>
            </a:r>
          </a:p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[4] : 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New Group Contribution Method for Estimating Properties of Pure Compounds , https://doi.org/10.1002/aic.690401011</a:t>
            </a:r>
          </a:p>
          <a:p>
            <a:pPr marL="58738"/>
            <a:endParaRPr lang="en-US" sz="900">
              <a:solidFill>
                <a:schemeClr val="tx1"/>
              </a:solidFill>
              <a:latin typeface="Gotham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8668F7-6427-D8C9-6C99-6C60C3123B9E}"/>
              </a:ext>
            </a:extLst>
          </p:cNvPr>
          <p:cNvSpPr txBox="1">
            <a:spLocks/>
          </p:cNvSpPr>
          <p:nvPr/>
        </p:nvSpPr>
        <p:spPr>
          <a:xfrm>
            <a:off x="635090" y="1251373"/>
            <a:ext cx="7846826" cy="9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just"/>
            <a:r>
              <a:rPr lang="en-US">
                <a:solidFill>
                  <a:schemeClr val="tx1"/>
                </a:solidFill>
                <a:latin typeface="Gotham"/>
              </a:rPr>
              <a:t>          </a:t>
            </a:r>
            <a:r>
              <a:rPr lang="en-AS">
                <a:solidFill>
                  <a:schemeClr val="tx1"/>
                </a:solidFill>
                <a:latin typeface="Gotham"/>
              </a:rPr>
              <a:t>QSPR (Quantitative structure−property relationship) </a:t>
            </a:r>
            <a:r>
              <a:rPr lang="en-US">
                <a:solidFill>
                  <a:schemeClr val="tx1"/>
                </a:solidFill>
                <a:latin typeface="Gotham"/>
              </a:rPr>
              <a:t>establishes relations between a molecule's structure and its properties using mathematical or statistical methods. The QSPR model is used to predict the properties of molecules from molecular structures.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837C1-0358-86CD-68E9-CB84EC92C9EE}"/>
              </a:ext>
            </a:extLst>
          </p:cNvPr>
          <p:cNvSpPr txBox="1">
            <a:spLocks/>
          </p:cNvSpPr>
          <p:nvPr/>
        </p:nvSpPr>
        <p:spPr>
          <a:xfrm>
            <a:off x="407237" y="4161027"/>
            <a:ext cx="2638697" cy="41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 sz="1200" b="1">
                <a:solidFill>
                  <a:schemeClr val="tx1"/>
                </a:solidFill>
                <a:latin typeface="Gotham"/>
              </a:rPr>
              <a:t>Figure </a:t>
            </a:r>
            <a:r>
              <a:rPr lang="en-AS" sz="1200" b="1">
                <a:solidFill>
                  <a:schemeClr val="tx1"/>
                </a:solidFill>
                <a:latin typeface="Gotham"/>
              </a:rPr>
              <a:t>2</a:t>
            </a:r>
            <a:r>
              <a:rPr lang="en-US" sz="1200" b="1">
                <a:solidFill>
                  <a:schemeClr val="tx1"/>
                </a:solidFill>
                <a:latin typeface="Gotham"/>
              </a:rPr>
              <a:t>. 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Group Contribution</a:t>
            </a:r>
          </a:p>
        </p:txBody>
      </p:sp>
      <p:pic>
        <p:nvPicPr>
          <p:cNvPr id="10242" name="Picture 2" descr="Machine Learning Model | chegos.pl">
            <a:extLst>
              <a:ext uri="{FF2B5EF4-FFF2-40B4-BE49-F238E27FC236}">
                <a16:creationId xmlns:a16="http://schemas.microsoft.com/office/drawing/2014/main" id="{E32AFBB9-A9ED-BC8D-701E-A18F055E9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6" t="14094"/>
          <a:stretch/>
        </p:blipFill>
        <p:spPr bwMode="auto">
          <a:xfrm>
            <a:off x="6572564" y="2808514"/>
            <a:ext cx="1293674" cy="12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1F260-F971-4B7C-EE0E-85305EC9E2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0928D-3983-1277-0B7A-F414B6F019FB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CAAE6F1B-A103-20B2-B3C9-D53257769557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484841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QSPR &amp; Machine Learning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5E3E2C9C-21AC-9A84-A4F4-BC99E40AB7B7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56240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Introduction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8BBD13E4-7814-969A-9D63-0E109A806FCF}"/>
              </a:ext>
            </a:extLst>
          </p:cNvPr>
          <p:cNvSpPr txBox="1">
            <a:spLocks/>
          </p:cNvSpPr>
          <p:nvPr/>
        </p:nvSpPr>
        <p:spPr>
          <a:xfrm>
            <a:off x="315259" y="2090150"/>
            <a:ext cx="2647111" cy="5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>
                <a:solidFill>
                  <a:schemeClr val="tx1"/>
                </a:solidFill>
                <a:latin typeface="Gotham"/>
              </a:rPr>
              <a:t>Traditional QSPR Model</a:t>
            </a:r>
          </a:p>
          <a:p>
            <a:pPr marL="139700" indent="0"/>
            <a:r>
              <a:rPr lang="en-US">
                <a:solidFill>
                  <a:schemeClr val="tx1"/>
                </a:solidFill>
                <a:latin typeface="Gotham"/>
              </a:rPr>
              <a:t>Group Contribution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AD63EB78-B55A-A6B4-39EE-878365922B97}"/>
              </a:ext>
            </a:extLst>
          </p:cNvPr>
          <p:cNvSpPr txBox="1">
            <a:spLocks/>
          </p:cNvSpPr>
          <p:nvPr/>
        </p:nvSpPr>
        <p:spPr>
          <a:xfrm>
            <a:off x="5834805" y="2081938"/>
            <a:ext cx="2647111" cy="50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>
                <a:solidFill>
                  <a:schemeClr val="tx1"/>
                </a:solidFill>
                <a:latin typeface="Gotham"/>
              </a:rPr>
              <a:t>Modern QSPR Model</a:t>
            </a:r>
          </a:p>
          <a:p>
            <a:pPr marL="139700" indent="0"/>
            <a:r>
              <a:rPr lang="en-US">
                <a:solidFill>
                  <a:schemeClr val="tx1"/>
                </a:solidFill>
                <a:latin typeface="Gotham"/>
              </a:rPr>
              <a:t>Machine Learning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446DA62-9816-7A3C-767A-2040847DC4D8}"/>
              </a:ext>
            </a:extLst>
          </p:cNvPr>
          <p:cNvSpPr txBox="1">
            <a:spLocks/>
          </p:cNvSpPr>
          <p:nvPr/>
        </p:nvSpPr>
        <p:spPr>
          <a:xfrm>
            <a:off x="4994837" y="3502119"/>
            <a:ext cx="1781308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 sz="1200">
                <a:solidFill>
                  <a:schemeClr val="tx1"/>
                </a:solidFill>
                <a:latin typeface="Gotham"/>
              </a:rPr>
              <a:t>perform complicated calculations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7644745-0E7F-B34C-7165-C894999C5266}"/>
              </a:ext>
            </a:extLst>
          </p:cNvPr>
          <p:cNvSpPr txBox="1">
            <a:spLocks/>
          </p:cNvSpPr>
          <p:nvPr/>
        </p:nvSpPr>
        <p:spPr>
          <a:xfrm>
            <a:off x="5885491" y="4157701"/>
            <a:ext cx="2638697" cy="41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 sz="1200" b="1">
                <a:solidFill>
                  <a:schemeClr val="tx1"/>
                </a:solidFill>
                <a:latin typeface="Gotham"/>
              </a:rPr>
              <a:t>Figure 3.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 Machine Learning</a:t>
            </a:r>
          </a:p>
        </p:txBody>
      </p:sp>
      <p:pic>
        <p:nvPicPr>
          <p:cNvPr id="2050" name="Picture 2" descr="Development of a group contribution method to predict the aqueous-phase  reactivities of hydrated electrons with organic compounds - ScienceDirect">
            <a:extLst>
              <a:ext uri="{FF2B5EF4-FFF2-40B4-BE49-F238E27FC236}">
                <a16:creationId xmlns:a16="http://schemas.microsoft.com/office/drawing/2014/main" id="{1A9A24E2-9C71-9F98-76BA-3246E8B7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0" y="2773433"/>
            <a:ext cx="2182993" cy="1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19459AB-2367-E7C3-78CA-831D76BDC9DC}"/>
              </a:ext>
            </a:extLst>
          </p:cNvPr>
          <p:cNvSpPr txBox="1">
            <a:spLocks/>
          </p:cNvSpPr>
          <p:nvPr/>
        </p:nvSpPr>
        <p:spPr>
          <a:xfrm>
            <a:off x="2331093" y="2608712"/>
            <a:ext cx="1923802" cy="32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 sz="1200">
                <a:solidFill>
                  <a:schemeClr val="tx1"/>
                </a:solidFill>
                <a:latin typeface="Gotham"/>
              </a:rPr>
              <a:t>Similar Group Structure</a:t>
            </a:r>
          </a:p>
        </p:txBody>
      </p:sp>
    </p:spTree>
    <p:extLst>
      <p:ext uri="{BB962C8B-B14F-4D97-AF65-F5344CB8AC3E}">
        <p14:creationId xmlns:p14="http://schemas.microsoft.com/office/powerpoint/2010/main" val="198090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BFB1D-9FDF-E716-95E9-AD0C2685C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6F928-2261-E5A5-BE1B-C0A9A7AC0C17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EA7C461B-3DA3-4795-6FDE-9616BCB8D5BA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95443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tx1"/>
                </a:solidFill>
                <a:latin typeface="Gotham"/>
              </a:rPr>
              <a:t>Molecule to Graph Data</a:t>
            </a:r>
            <a:endParaRPr lang="en-US" sz="3600" b="1">
              <a:ln>
                <a:noFill/>
              </a:ln>
              <a:solidFill>
                <a:schemeClr val="tx1"/>
              </a:solidFill>
              <a:latin typeface="Gotham"/>
            </a:endParaRP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5F497943-7748-89CC-211F-6660BB7BB478}"/>
              </a:ext>
            </a:extLst>
          </p:cNvPr>
          <p:cNvSpPr txBox="1">
            <a:spLocks/>
          </p:cNvSpPr>
          <p:nvPr/>
        </p:nvSpPr>
        <p:spPr>
          <a:xfrm>
            <a:off x="719999" y="354047"/>
            <a:ext cx="256531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BA116-7A14-269F-C1B5-7E9E41CA3FEA}"/>
              </a:ext>
            </a:extLst>
          </p:cNvPr>
          <p:cNvSpPr txBox="1"/>
          <p:nvPr/>
        </p:nvSpPr>
        <p:spPr>
          <a:xfrm>
            <a:off x="3320776" y="1465993"/>
            <a:ext cx="250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Gotham"/>
              </a:rPr>
              <a:t>Edge Connection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FB11448E-6014-6D5C-6A1E-BD207CCD67C9}"/>
              </a:ext>
            </a:extLst>
          </p:cNvPr>
          <p:cNvSpPr txBox="1">
            <a:spLocks/>
          </p:cNvSpPr>
          <p:nvPr/>
        </p:nvSpPr>
        <p:spPr>
          <a:xfrm>
            <a:off x="0" y="4800308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[1] :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Featurizers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—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deepchem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2.7.2.dev documentation, https://deepchem.readthedocs.io/en/latest/api_reference/featurizers.html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395043-6C6D-666B-3B63-783141CF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8" y="2662000"/>
            <a:ext cx="3611880" cy="12808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5BFF14-79D1-02FF-E173-096CC50D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0" y="2446936"/>
            <a:ext cx="3177540" cy="17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1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0652C-0E70-7450-CF52-50BB84EF2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1A645-A3BB-06A7-67C8-1FFE5447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47" y="833414"/>
            <a:ext cx="5620938" cy="3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8F6A-0A22-23DA-37A8-6AF99F59E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C85C4-34B9-4DF3-2C66-FA11B45FB6AF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1EF283BA-3852-7550-AFBA-EFA3D891E80F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484841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Molecular Descriptor</a:t>
            </a: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8AAC5F46-FADE-A8F5-B8C1-851915907056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77195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Review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D8686-2410-3599-29E2-9994125B9488}"/>
              </a:ext>
            </a:extLst>
          </p:cNvPr>
          <p:cNvSpPr txBox="1"/>
          <p:nvPr/>
        </p:nvSpPr>
        <p:spPr>
          <a:xfrm>
            <a:off x="719999" y="1377040"/>
            <a:ext cx="7769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Gotham"/>
              </a:rPr>
              <a:t>This Process is to transform SMILES to Numeric Data for representing Molecule that machine can learn.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21CBF6-F1CD-A7CA-EF97-2213CE635F6C}"/>
              </a:ext>
            </a:extLst>
          </p:cNvPr>
          <p:cNvGraphicFramePr>
            <a:graphicFrameLocks noGrp="1"/>
          </p:cNvGraphicFramePr>
          <p:nvPr/>
        </p:nvGraphicFramePr>
        <p:xfrm>
          <a:off x="719999" y="1765626"/>
          <a:ext cx="7600997" cy="1425132"/>
        </p:xfrm>
        <a:graphic>
          <a:graphicData uri="http://schemas.openxmlformats.org/drawingml/2006/table">
            <a:tbl>
              <a:tblPr/>
              <a:tblGrid>
                <a:gridCol w="1427175">
                  <a:extLst>
                    <a:ext uri="{9D8B030D-6E8A-4147-A177-3AD203B41FA5}">
                      <a16:colId xmlns:a16="http://schemas.microsoft.com/office/drawing/2014/main" val="3330011395"/>
                    </a:ext>
                  </a:extLst>
                </a:gridCol>
                <a:gridCol w="2745475">
                  <a:extLst>
                    <a:ext uri="{9D8B030D-6E8A-4147-A177-3AD203B41FA5}">
                      <a16:colId xmlns:a16="http://schemas.microsoft.com/office/drawing/2014/main" val="3260777690"/>
                    </a:ext>
                  </a:extLst>
                </a:gridCol>
                <a:gridCol w="3428347">
                  <a:extLst>
                    <a:ext uri="{9D8B030D-6E8A-4147-A177-3AD203B41FA5}">
                      <a16:colId xmlns:a16="http://schemas.microsoft.com/office/drawing/2014/main" val="3224218385"/>
                    </a:ext>
                  </a:extLst>
                </a:gridCol>
              </a:tblGrid>
              <a:tr h="358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Gotham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Gotham"/>
                      </a:endParaRP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Gotham"/>
                        </a:rPr>
                        <a:t>Molecular Fingerprint</a:t>
                      </a: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Gotham"/>
                        </a:rPr>
                        <a:t>Molecular Graph</a:t>
                      </a: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3696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effectLst/>
                          <a:latin typeface="Gotham"/>
                        </a:rPr>
                        <a:t>Representation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effectLst/>
                          <a:latin typeface="Gotham"/>
                        </a:rPr>
                        <a:t>Compressed bit vector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>
                          <a:effectLst/>
                          <a:latin typeface="Gotham"/>
                        </a:rPr>
                        <a:t>Of </a:t>
                      </a: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Gotham"/>
                        </a:rPr>
                        <a:t>Substructures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effectLst/>
                          <a:latin typeface="Gotham"/>
                        </a:rPr>
                        <a:t>Explicit atoms, bonds, and Connectivity</a:t>
                      </a:r>
                    </a:p>
                  </a:txBody>
                  <a:tcPr marL="121920" marR="121920" marT="121920" marB="1219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0844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Gotham"/>
                        </a:rPr>
                        <a:t>Information</a:t>
                      </a: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Gotham"/>
                        </a:rPr>
                        <a:t>Limited structural detail</a:t>
                      </a: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Gotham"/>
                        </a:rPr>
                        <a:t>Full structural information</a:t>
                      </a:r>
                    </a:p>
                  </a:txBody>
                  <a:tcPr marL="6402" marR="6402" marT="64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431068"/>
                  </a:ext>
                </a:extLst>
              </a:tr>
            </a:tbl>
          </a:graphicData>
        </a:graphic>
      </p:graphicFrame>
      <p:pic>
        <p:nvPicPr>
          <p:cNvPr id="2050" name="Picture 2" descr="Building A Graph Convolutional Network for Molecular Property Prediction |  by Gaurav Deshmukh | Dec, 2023 | Towards Data Science">
            <a:extLst>
              <a:ext uri="{FF2B5EF4-FFF2-40B4-BE49-F238E27FC236}">
                <a16:creationId xmlns:a16="http://schemas.microsoft.com/office/drawing/2014/main" id="{E057C2DF-68A8-8052-36B0-64B9C8063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11854" r="10924" b="18756"/>
          <a:stretch/>
        </p:blipFill>
        <p:spPr bwMode="auto">
          <a:xfrm>
            <a:off x="2217906" y="3280677"/>
            <a:ext cx="3009090" cy="13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DF] Molecular fingerprint similarity search in virtual screening. |  Semantic Scholar">
            <a:extLst>
              <a:ext uri="{FF2B5EF4-FFF2-40B4-BE49-F238E27FC236}">
                <a16:creationId xmlns:a16="http://schemas.microsoft.com/office/drawing/2014/main" id="{E2EC9B7D-B918-9542-3817-27BD99BEF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9"/>
          <a:stretch/>
        </p:blipFill>
        <p:spPr bwMode="auto">
          <a:xfrm>
            <a:off x="5836596" y="3190758"/>
            <a:ext cx="1878116" cy="1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6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25C50-ECCE-E936-D620-85361203AA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4270D-C418-4684-5556-E05A1CFFE649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3C4F65E3-EF4B-AEF9-9CE3-E29162B1A884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484841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tx1"/>
                </a:solidFill>
                <a:latin typeface="Gotham"/>
              </a:rPr>
              <a:t>PUFFIN – Molecular Descriptor</a:t>
            </a:r>
            <a:endParaRPr lang="en-US" sz="3600" b="1">
              <a:ln>
                <a:noFill/>
              </a:ln>
              <a:solidFill>
                <a:schemeClr val="tx1"/>
              </a:solidFill>
              <a:latin typeface="Gotham"/>
            </a:endParaRPr>
          </a:p>
        </p:txBody>
      </p:sp>
      <p:sp>
        <p:nvSpPr>
          <p:cNvPr id="15" name="Title 10">
            <a:extLst>
              <a:ext uri="{FF2B5EF4-FFF2-40B4-BE49-F238E27FC236}">
                <a16:creationId xmlns:a16="http://schemas.microsoft.com/office/drawing/2014/main" id="{BDA0F510-1C6D-18DC-756C-D254348494CF}"/>
              </a:ext>
            </a:extLst>
          </p:cNvPr>
          <p:cNvSpPr txBox="1">
            <a:spLocks/>
          </p:cNvSpPr>
          <p:nvPr/>
        </p:nvSpPr>
        <p:spPr>
          <a:xfrm>
            <a:off x="719999" y="354047"/>
            <a:ext cx="1703533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Review Paper</a:t>
            </a:r>
          </a:p>
        </p:txBody>
      </p:sp>
      <p:sp>
        <p:nvSpPr>
          <p:cNvPr id="30" name="Subtitle 3">
            <a:extLst>
              <a:ext uri="{FF2B5EF4-FFF2-40B4-BE49-F238E27FC236}">
                <a16:creationId xmlns:a16="http://schemas.microsoft.com/office/drawing/2014/main" id="{374F01CE-6833-DF4C-F7CA-47CEBE31513B}"/>
              </a:ext>
            </a:extLst>
          </p:cNvPr>
          <p:cNvSpPr txBox="1">
            <a:spLocks/>
          </p:cNvSpPr>
          <p:nvPr/>
        </p:nvSpPr>
        <p:spPr>
          <a:xfrm>
            <a:off x="82447" y="4557436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[1] : 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PUFFIN: A path-unifying feed-forward interfaced network for vapor pressure prediction, </a:t>
            </a:r>
            <a:r>
              <a:rPr lang="en-US" sz="900">
                <a:solidFill>
                  <a:schemeClr val="tx1"/>
                </a:solidFill>
                <a:latin typeface="Gotham"/>
                <a:ea typeface="Times New Roman" panose="02020603050405020304" pitchFamily="18" charset="0"/>
              </a:rPr>
              <a:t>https://doi.org/10.1016/j.ces.2023.119623</a:t>
            </a:r>
            <a:endParaRPr lang="en-US" sz="900" kern="0">
              <a:solidFill>
                <a:schemeClr val="tx1"/>
              </a:solidFill>
              <a:effectLst/>
              <a:latin typeface="Gotham"/>
              <a:ea typeface="Times New Roman" panose="02020603050405020304" pitchFamily="18" charset="0"/>
            </a:endParaRPr>
          </a:p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[2] :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Featurizers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—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deepchem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2.7.2.dev documentation, https://deepchem.readthedocs.io/en/latest/api_reference/featurizers.html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64532-AFB0-47B5-CA92-B73A6E89DF90}"/>
              </a:ext>
            </a:extLst>
          </p:cNvPr>
          <p:cNvSpPr txBox="1"/>
          <p:nvPr/>
        </p:nvSpPr>
        <p:spPr>
          <a:xfrm>
            <a:off x="546915" y="1414852"/>
            <a:ext cx="699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Gotham"/>
              </a:rPr>
              <a:t>1. Molecular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7CF6F-C9B8-3D95-E2B4-29F4A121EB2C}"/>
              </a:ext>
            </a:extLst>
          </p:cNvPr>
          <p:cNvSpPr txBox="1"/>
          <p:nvPr/>
        </p:nvSpPr>
        <p:spPr>
          <a:xfrm>
            <a:off x="546914" y="2376998"/>
            <a:ext cx="699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Gotham"/>
              </a:rPr>
              <a:t>2. Molecular Fingerprint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6256A-0D67-F56B-4208-6ACE177DE8AA}"/>
              </a:ext>
            </a:extLst>
          </p:cNvPr>
          <p:cNvSpPr txBox="1"/>
          <p:nvPr/>
        </p:nvSpPr>
        <p:spPr>
          <a:xfrm>
            <a:off x="546913" y="3334528"/>
            <a:ext cx="699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Gotham"/>
              </a:rPr>
              <a:t>3. Molecular Graph – (Node, Edge, Adjacent)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9FC787-DD99-12F5-4C1C-B238D7C8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23" y="1784624"/>
            <a:ext cx="3921177" cy="530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CAD10B-C0EF-3240-051B-33237DD9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23" y="2746770"/>
            <a:ext cx="3921177" cy="5257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0B1F71-74BE-819D-1FDA-7F7503EAC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23" y="3704300"/>
            <a:ext cx="3921177" cy="7023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7FDF5E-77E0-000D-919D-B344AF39204E}"/>
              </a:ext>
            </a:extLst>
          </p:cNvPr>
          <p:cNvGraphicFramePr>
            <a:graphicFrameLocks noGrp="1"/>
          </p:cNvGraphicFramePr>
          <p:nvPr/>
        </p:nvGraphicFramePr>
        <p:xfrm>
          <a:off x="4731124" y="1414198"/>
          <a:ext cx="4412876" cy="2992401"/>
        </p:xfrm>
        <a:graphic>
          <a:graphicData uri="http://schemas.openxmlformats.org/drawingml/2006/table">
            <a:tbl>
              <a:tblPr firstRow="1" bandRow="1">
                <a:tableStyleId>{3CAC9012-40DC-43E7-96E5-DB174B47D846}</a:tableStyleId>
              </a:tblPr>
              <a:tblGrid>
                <a:gridCol w="2206438">
                  <a:extLst>
                    <a:ext uri="{9D8B030D-6E8A-4147-A177-3AD203B41FA5}">
                      <a16:colId xmlns:a16="http://schemas.microsoft.com/office/drawing/2014/main" val="2673102360"/>
                    </a:ext>
                  </a:extLst>
                </a:gridCol>
                <a:gridCol w="2206438">
                  <a:extLst>
                    <a:ext uri="{9D8B030D-6E8A-4147-A177-3AD203B41FA5}">
                      <a16:colId xmlns:a16="http://schemas.microsoft.com/office/drawing/2014/main" val="3079451943"/>
                    </a:ext>
                  </a:extLst>
                </a:gridCol>
              </a:tblGrid>
              <a:tr h="99746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5+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“Diligence”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155813"/>
                  </a:ext>
                </a:extLst>
              </a:tr>
              <a:tr h="99746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1024, 4096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“Amount of Morgan Fingerprint bit is used for storing”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43251"/>
                  </a:ext>
                </a:extLst>
              </a:tr>
              <a:tr h="99746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128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“Initial Feature” and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“Embedding size”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38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9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FF65D-CD15-4ACC-A57D-BCD545EA3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4778075-2D25-4C69-9A63-AC6ACF41A6D6}"/>
              </a:ext>
            </a:extLst>
          </p:cNvPr>
          <p:cNvSpPr txBox="1">
            <a:spLocks/>
          </p:cNvSpPr>
          <p:nvPr/>
        </p:nvSpPr>
        <p:spPr>
          <a:xfrm>
            <a:off x="470198" y="356143"/>
            <a:ext cx="6258374" cy="53072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cs typeface="+mn-cs"/>
              </a:rPr>
              <a:t>Generate Substructural query</a:t>
            </a:r>
          </a:p>
          <a:p>
            <a:r>
              <a:rPr lang="en-US" sz="1800">
                <a:cs typeface="+mn-cs"/>
              </a:rPr>
              <a:t>Morgan Fingerprint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26D745A-C2CD-9F36-BEB3-36B84E56E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6" y="2571750"/>
            <a:ext cx="3684086" cy="1842044"/>
          </a:xfrm>
          <a:prstGeom prst="rect">
            <a:avLst/>
          </a:prstGeom>
        </p:spPr>
      </p:pic>
      <p:pic>
        <p:nvPicPr>
          <p:cNvPr id="9" name="Picture 8" descr="A close-up of a number&#10;&#10;Description automatically generated">
            <a:extLst>
              <a:ext uri="{FF2B5EF4-FFF2-40B4-BE49-F238E27FC236}">
                <a16:creationId xmlns:a16="http://schemas.microsoft.com/office/drawing/2014/main" id="{B01591CF-49DD-6B9D-DF77-0AD6FB5E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36" y="2571751"/>
            <a:ext cx="3269504" cy="817376"/>
          </a:xfrm>
          <a:prstGeom prst="rect">
            <a:avLst/>
          </a:prstGeom>
        </p:spPr>
      </p:pic>
      <p:pic>
        <p:nvPicPr>
          <p:cNvPr id="10" name="Picture 9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4D84CA9A-0D44-BB7E-8548-EC273582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02" y="1147160"/>
            <a:ext cx="1100769" cy="11007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052B3-1F06-5A0A-636C-8CD679B8DA8A}"/>
              </a:ext>
            </a:extLst>
          </p:cNvPr>
          <p:cNvSpPr txBox="1"/>
          <p:nvPr/>
        </p:nvSpPr>
        <p:spPr>
          <a:xfrm>
            <a:off x="299311" y="4625269"/>
            <a:ext cx="8089106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88"/>
              <a:t>Ref. [1] : Getting Started with the </a:t>
            </a:r>
            <a:r>
              <a:rPr lang="en-US" sz="788" err="1"/>
              <a:t>RDKit</a:t>
            </a:r>
            <a:r>
              <a:rPr lang="en-US" sz="788"/>
              <a:t> in Python/Generating images of fingerprint bits	https://www.rdkit.org/docs/GettingStartedInPython.html</a:t>
            </a:r>
          </a:p>
          <a:p>
            <a:r>
              <a:rPr lang="en-US" sz="788"/>
              <a:t>Ref. [2] : Generating Molecular Fingerprints using </a:t>
            </a:r>
            <a:r>
              <a:rPr lang="en-US" sz="788" err="1"/>
              <a:t>RDKit</a:t>
            </a:r>
            <a:r>
              <a:rPr lang="en-US" sz="788"/>
              <a:t>				https://www.youtube.com/watch?v=-oHqQBUyrQ0</a:t>
            </a:r>
          </a:p>
        </p:txBody>
      </p:sp>
      <p:pic>
        <p:nvPicPr>
          <p:cNvPr id="4" name="Picture 3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C79F3D25-AD18-20A6-D9FA-4EAEDF83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84" y="1178922"/>
            <a:ext cx="1100769" cy="11007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2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87EE2-1E55-11EA-73EC-EC435151F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3" name="Table 103">
            <a:extLst>
              <a:ext uri="{FF2B5EF4-FFF2-40B4-BE49-F238E27FC236}">
                <a16:creationId xmlns:a16="http://schemas.microsoft.com/office/drawing/2014/main" id="{2B765289-6EF6-F3A2-A84A-D611B497959C}"/>
              </a:ext>
            </a:extLst>
          </p:cNvPr>
          <p:cNvGraphicFramePr>
            <a:graphicFrameLocks noGrp="1"/>
          </p:cNvGraphicFramePr>
          <p:nvPr/>
        </p:nvGraphicFramePr>
        <p:xfrm>
          <a:off x="1041276" y="1337629"/>
          <a:ext cx="6873431" cy="123412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58455">
                  <a:extLst>
                    <a:ext uri="{9D8B030D-6E8A-4147-A177-3AD203B41FA5}">
                      <a16:colId xmlns:a16="http://schemas.microsoft.com/office/drawing/2014/main" val="3893238224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3809243932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3239763630"/>
                    </a:ext>
                  </a:extLst>
                </a:gridCol>
              </a:tblGrid>
              <a:tr h="47974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ML</a:t>
                      </a:r>
                      <a:endParaRPr lang="en-US" sz="1500">
                        <a:latin typeface="+mn-lt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MAE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MAPE(%)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RMSE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R2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DT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3.610</a:t>
                      </a:r>
                    </a:p>
                    <a:p>
                      <a:pPr algn="ctr"/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Test = 6.238</a:t>
                      </a:r>
                    </a:p>
                    <a:p>
                      <a:pPr algn="ctr"/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Total = 4.396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0.931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1.605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1.133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5.503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9.019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6.753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0.991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0.979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0.987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6330890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E82C415C-1D74-6E28-E643-6886B8204AC7}"/>
              </a:ext>
            </a:extLst>
          </p:cNvPr>
          <p:cNvSpPr txBox="1">
            <a:spLocks/>
          </p:cNvSpPr>
          <p:nvPr/>
        </p:nvSpPr>
        <p:spPr>
          <a:xfrm>
            <a:off x="456276" y="398505"/>
            <a:ext cx="8231449" cy="866056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>
                <a:cs typeface="+mn-cs"/>
              </a:rPr>
              <a:t>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434D-4A66-6D54-19F6-067AB5AF3E4F}"/>
              </a:ext>
            </a:extLst>
          </p:cNvPr>
          <p:cNvSpPr txBox="1"/>
          <p:nvPr/>
        </p:nvSpPr>
        <p:spPr>
          <a:xfrm>
            <a:off x="1041275" y="1013020"/>
            <a:ext cx="68734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>
                <a:solidFill>
                  <a:schemeClr val="accent1"/>
                </a:solidFill>
              </a:rPr>
              <a:t>Senior Project</a:t>
            </a:r>
            <a:r>
              <a:rPr lang="en-US" sz="1350">
                <a:solidFill>
                  <a:schemeClr val="tx1"/>
                </a:solidFill>
              </a:rPr>
              <a:t>,</a:t>
            </a:r>
            <a:r>
              <a:rPr lang="en-US" sz="1050"/>
              <a:t> Data 560 point</a:t>
            </a:r>
            <a:endParaRPr lang="en-US" sz="1350">
              <a:solidFill>
                <a:schemeClr val="tx1"/>
              </a:solidFill>
            </a:endParaRPr>
          </a:p>
        </p:txBody>
      </p:sp>
      <p:graphicFrame>
        <p:nvGraphicFramePr>
          <p:cNvPr id="6" name="Table 103">
            <a:extLst>
              <a:ext uri="{FF2B5EF4-FFF2-40B4-BE49-F238E27FC236}">
                <a16:creationId xmlns:a16="http://schemas.microsoft.com/office/drawing/2014/main" id="{3946D1C6-0D00-F8A8-3BE8-97D03CA1E415}"/>
              </a:ext>
            </a:extLst>
          </p:cNvPr>
          <p:cNvGraphicFramePr>
            <a:graphicFrameLocks noGrp="1"/>
          </p:cNvGraphicFramePr>
          <p:nvPr/>
        </p:nvGraphicFramePr>
        <p:xfrm>
          <a:off x="1054992" y="2928217"/>
          <a:ext cx="6873431" cy="19885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58455">
                  <a:extLst>
                    <a:ext uri="{9D8B030D-6E8A-4147-A177-3AD203B41FA5}">
                      <a16:colId xmlns:a16="http://schemas.microsoft.com/office/drawing/2014/main" val="3893238224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3809243932"/>
                    </a:ext>
                  </a:extLst>
                </a:gridCol>
                <a:gridCol w="1453744">
                  <a:extLst>
                    <a:ext uri="{9D8B030D-6E8A-4147-A177-3AD203B41FA5}">
                      <a16:colId xmlns:a16="http://schemas.microsoft.com/office/drawing/2014/main" val="3239763630"/>
                    </a:ext>
                  </a:extLst>
                </a:gridCol>
              </a:tblGrid>
              <a:tr h="47974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ML</a:t>
                      </a:r>
                      <a:endParaRPr lang="en-US" sz="1500">
                        <a:latin typeface="+mn-lt"/>
                        <a:ea typeface="+mj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MAE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MAPE(%)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RMSE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R2</a:t>
                      </a:r>
                      <a:endParaRPr lang="en-US" sz="1500">
                        <a:latin typeface="+mn-lt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C-MF</a:t>
                      </a:r>
                    </a:p>
                    <a:p>
                      <a:pPr algn="ctr"/>
                      <a:r>
                        <a:rPr lang="en-US" sz="1500" dirty="0"/>
                        <a:t>XGBoost</a:t>
                      </a:r>
                    </a:p>
                    <a:p>
                      <a:pPr algn="ctr"/>
                      <a:r>
                        <a:rPr lang="en-US" sz="1500" dirty="0">
                          <a:latin typeface="+mn-lt"/>
                        </a:rPr>
                        <a:t>(r=3)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0.909</a:t>
                      </a:r>
                    </a:p>
                    <a:p>
                      <a:pPr algn="ctr"/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Test = 3.512</a:t>
                      </a:r>
                    </a:p>
                    <a:p>
                      <a:pPr algn="ctr"/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1.430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0.246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0.948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0.387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1.768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5.066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2.763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0.999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0.992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0.998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633089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B-MF</a:t>
                      </a:r>
                    </a:p>
                    <a:p>
                      <a:pPr algn="ctr"/>
                      <a:r>
                        <a:rPr lang="en-US" sz="1500" dirty="0"/>
                        <a:t>XGBoost</a:t>
                      </a:r>
                    </a:p>
                    <a:p>
                      <a:pPr algn="ctr"/>
                      <a:r>
                        <a:rPr lang="en-US" sz="1500" dirty="0">
                          <a:latin typeface="+mn-lt"/>
                        </a:rPr>
                        <a:t>(r=6)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6.846</a:t>
                      </a:r>
                    </a:p>
                    <a:p>
                      <a:pPr algn="ctr"/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Test = 21.24</a:t>
                      </a:r>
                    </a:p>
                    <a:p>
                      <a:pPr algn="ctr"/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9.726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2.107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5.701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2.826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11.71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28.65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16.55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Train = 0.961</a:t>
                      </a:r>
                    </a:p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Test  = 0.750</a:t>
                      </a:r>
                      <a:endParaRPr lang="th-TH" sz="15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Total = 0.921</a:t>
                      </a:r>
                      <a:endParaRPr kumimoji="0" lang="en-US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86146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F68719-AAAD-C6E6-5A68-0916127C627D}"/>
              </a:ext>
            </a:extLst>
          </p:cNvPr>
          <p:cNvSpPr txBox="1"/>
          <p:nvPr/>
        </p:nvSpPr>
        <p:spPr>
          <a:xfrm>
            <a:off x="1041275" y="2619361"/>
            <a:ext cx="68734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>
                <a:solidFill>
                  <a:schemeClr val="accent3">
                    <a:lumMod val="50000"/>
                  </a:schemeClr>
                </a:solidFill>
              </a:rPr>
              <a:t>Morgan fingerprint </a:t>
            </a:r>
            <a:r>
              <a:rPr lang="en-US" sz="1350">
                <a:solidFill>
                  <a:schemeClr val="tx1"/>
                </a:solidFill>
              </a:rPr>
              <a:t>,</a:t>
            </a:r>
            <a:r>
              <a:rPr lang="en-US" sz="1050"/>
              <a:t> Data 560 point, 1024 Bit </a:t>
            </a:r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43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5C86E-7514-C854-D697-2A0F73721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FCDD0-73B2-CEE1-1FE7-48EBCF26E132}"/>
              </a:ext>
            </a:extLst>
          </p:cNvPr>
          <p:cNvSpPr txBox="1"/>
          <p:nvPr/>
        </p:nvSpPr>
        <p:spPr>
          <a:xfrm>
            <a:off x="7453617" y="847542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bit=2048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1C797-B170-9F73-975C-6F0FB0BEA33C}"/>
              </a:ext>
            </a:extLst>
          </p:cNvPr>
          <p:cNvSpPr txBox="1"/>
          <p:nvPr/>
        </p:nvSpPr>
        <p:spPr>
          <a:xfrm>
            <a:off x="543981" y="2284456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r=0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E9D30-1610-485F-ABBE-E7A32116C7DC}"/>
              </a:ext>
            </a:extLst>
          </p:cNvPr>
          <p:cNvSpPr txBox="1"/>
          <p:nvPr/>
        </p:nvSpPr>
        <p:spPr>
          <a:xfrm>
            <a:off x="543981" y="3226628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r=1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5C218-D3BE-88AA-92BF-3C31B83044B3}"/>
              </a:ext>
            </a:extLst>
          </p:cNvPr>
          <p:cNvSpPr txBox="1"/>
          <p:nvPr/>
        </p:nvSpPr>
        <p:spPr>
          <a:xfrm>
            <a:off x="543981" y="4168799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r=2</a:t>
            </a:r>
            <a:endParaRPr lang="en-US" sz="1050">
              <a:latin typeface="+mn-lt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00A64-6860-E88D-3C53-E7D18514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44" y="247055"/>
            <a:ext cx="1477976" cy="147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20DBB2-7729-F15B-05BC-11A3660E7C35}"/>
              </a:ext>
            </a:extLst>
          </p:cNvPr>
          <p:cNvGraphicFramePr>
            <a:graphicFrameLocks noGrp="1"/>
          </p:cNvGraphicFramePr>
          <p:nvPr/>
        </p:nvGraphicFramePr>
        <p:xfrm>
          <a:off x="3056096" y="759892"/>
          <a:ext cx="2360296" cy="4523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0148">
                  <a:extLst>
                    <a:ext uri="{9D8B030D-6E8A-4147-A177-3AD203B41FA5}">
                      <a16:colId xmlns:a16="http://schemas.microsoft.com/office/drawing/2014/main" val="3330011395"/>
                    </a:ext>
                  </a:extLst>
                </a:gridCol>
                <a:gridCol w="1180148">
                  <a:extLst>
                    <a:ext uri="{9D8B030D-6E8A-4147-A177-3AD203B41FA5}">
                      <a16:colId xmlns:a16="http://schemas.microsoft.com/office/drawing/2014/main" val="644607248"/>
                    </a:ext>
                  </a:extLst>
                </a:gridCol>
              </a:tblGrid>
              <a:tr h="452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SMILES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C=CC#C</a:t>
                      </a:r>
                      <a:endParaRPr lang="en-US" sz="18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961120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A0E47D8-22E2-1E02-80E5-820E4184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45" y="1884527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5333E6-4D48-369B-B467-FA9B7D13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45" y="2752727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B29363-80D4-F851-2772-5A4237CD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45" y="3805184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2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5C86E-7514-C854-D697-2A0F73721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FCDD0-73B2-CEE1-1FE7-48EBCF26E132}"/>
              </a:ext>
            </a:extLst>
          </p:cNvPr>
          <p:cNvSpPr txBox="1"/>
          <p:nvPr/>
        </p:nvSpPr>
        <p:spPr>
          <a:xfrm>
            <a:off x="7453617" y="847542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latin typeface="+mn-lt"/>
                <a:cs typeface="+mn-cs"/>
              </a:rPr>
              <a:t>r=3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1C797-B170-9F73-975C-6F0FB0BEA33C}"/>
              </a:ext>
            </a:extLst>
          </p:cNvPr>
          <p:cNvSpPr txBox="1"/>
          <p:nvPr/>
        </p:nvSpPr>
        <p:spPr>
          <a:xfrm>
            <a:off x="716280" y="2202160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err="1"/>
              <a:t>nBits</a:t>
            </a:r>
            <a:r>
              <a:rPr lang="en-US" sz="1050"/>
              <a:t> = 8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E9D30-1610-485F-ABBE-E7A32116C7DC}"/>
              </a:ext>
            </a:extLst>
          </p:cNvPr>
          <p:cNvSpPr txBox="1"/>
          <p:nvPr/>
        </p:nvSpPr>
        <p:spPr>
          <a:xfrm>
            <a:off x="716280" y="3144332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err="1"/>
              <a:t>nBits</a:t>
            </a:r>
            <a:r>
              <a:rPr lang="en-US" sz="1050"/>
              <a:t> = 32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5C218-D3BE-88AA-92BF-3C31B83044B3}"/>
              </a:ext>
            </a:extLst>
          </p:cNvPr>
          <p:cNvSpPr txBox="1"/>
          <p:nvPr/>
        </p:nvSpPr>
        <p:spPr>
          <a:xfrm>
            <a:off x="716280" y="4086503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err="1"/>
              <a:t>nBits</a:t>
            </a:r>
            <a:r>
              <a:rPr lang="en-US" sz="1050"/>
              <a:t> = 64</a:t>
            </a:r>
            <a:endParaRPr lang="en-US" sz="1050">
              <a:latin typeface="+mn-lt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00A64-6860-E88D-3C53-E7D18514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89" y="303547"/>
            <a:ext cx="1477976" cy="147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20DBB2-7729-F15B-05BC-11A3660E7C35}"/>
              </a:ext>
            </a:extLst>
          </p:cNvPr>
          <p:cNvGraphicFramePr>
            <a:graphicFrameLocks noGrp="1"/>
          </p:cNvGraphicFramePr>
          <p:nvPr/>
        </p:nvGraphicFramePr>
        <p:xfrm>
          <a:off x="3056096" y="759892"/>
          <a:ext cx="2360296" cy="4523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0148">
                  <a:extLst>
                    <a:ext uri="{9D8B030D-6E8A-4147-A177-3AD203B41FA5}">
                      <a16:colId xmlns:a16="http://schemas.microsoft.com/office/drawing/2014/main" val="3330011395"/>
                    </a:ext>
                  </a:extLst>
                </a:gridCol>
                <a:gridCol w="1180148">
                  <a:extLst>
                    <a:ext uri="{9D8B030D-6E8A-4147-A177-3AD203B41FA5}">
                      <a16:colId xmlns:a16="http://schemas.microsoft.com/office/drawing/2014/main" val="644607248"/>
                    </a:ext>
                  </a:extLst>
                </a:gridCol>
              </a:tblGrid>
              <a:tr h="452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SMILES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ysClr val="windowText" lastClr="000000"/>
                          </a:solidFill>
                          <a:effectLst/>
                          <a:latin typeface="+mj-lt"/>
                        </a:rPr>
                        <a:t>C=CC#C</a:t>
                      </a:r>
                      <a:endParaRPr lang="en-US" sz="1800" b="0" i="0" u="none" strike="noStrike">
                        <a:solidFill>
                          <a:sysClr val="windowText" lastClr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961120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6AC5386F-F685-3556-9A7D-C15F528E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757961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C2D432-4526-05E4-6D26-E4993304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3782378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785176A-9139-739C-7EEB-4D495435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1781523"/>
            <a:ext cx="6172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02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CE4A7-2182-0C92-BCC1-ACCD900CC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23BCC4-22BF-F2E2-9C1C-7E165158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9" y="1163572"/>
            <a:ext cx="642937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B6EB50-5647-A4EE-4F5A-0A68FD0B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9" y="2235134"/>
            <a:ext cx="642937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15F9F5-089B-1E83-4D4F-DDE574171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9" y="3306697"/>
            <a:ext cx="642937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3F0C0-B616-6EE9-57DA-DC2415530A32}"/>
              </a:ext>
            </a:extLst>
          </p:cNvPr>
          <p:cNvSpPr txBox="1"/>
          <p:nvPr/>
        </p:nvSpPr>
        <p:spPr>
          <a:xfrm>
            <a:off x="620181" y="1356005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C=C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474E0-B708-EB3D-3D35-6177084AA4A5}"/>
              </a:ext>
            </a:extLst>
          </p:cNvPr>
          <p:cNvSpPr txBox="1"/>
          <p:nvPr/>
        </p:nvSpPr>
        <p:spPr>
          <a:xfrm>
            <a:off x="620181" y="2632416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C#C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13ED8-B861-87C0-137F-35A3E4F416E2}"/>
              </a:ext>
            </a:extLst>
          </p:cNvPr>
          <p:cNvSpPr txBox="1"/>
          <p:nvPr/>
        </p:nvSpPr>
        <p:spPr>
          <a:xfrm>
            <a:off x="620181" y="3703979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C=CC#C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BCC1E-4D68-4CBC-388A-6CF29CB2DE5D}"/>
              </a:ext>
            </a:extLst>
          </p:cNvPr>
          <p:cNvSpPr/>
          <p:nvPr/>
        </p:nvSpPr>
        <p:spPr>
          <a:xfrm>
            <a:off x="3097405" y="1282033"/>
            <a:ext cx="1175657" cy="953102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4DD77-8D6A-E6F5-D6B0-185C6BDFFD72}"/>
              </a:ext>
            </a:extLst>
          </p:cNvPr>
          <p:cNvSpPr/>
          <p:nvPr/>
        </p:nvSpPr>
        <p:spPr>
          <a:xfrm>
            <a:off x="6341295" y="3445721"/>
            <a:ext cx="1058060" cy="953101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F05102-6259-9C9A-D98A-C89BFB08969D}"/>
              </a:ext>
            </a:extLst>
          </p:cNvPr>
          <p:cNvSpPr/>
          <p:nvPr/>
        </p:nvSpPr>
        <p:spPr>
          <a:xfrm>
            <a:off x="3107924" y="2443324"/>
            <a:ext cx="1175657" cy="953101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00808D-38C6-A2F1-9B1B-119DA210EBDB}"/>
              </a:ext>
            </a:extLst>
          </p:cNvPr>
          <p:cNvSpPr/>
          <p:nvPr/>
        </p:nvSpPr>
        <p:spPr>
          <a:xfrm>
            <a:off x="7430756" y="3452568"/>
            <a:ext cx="1058060" cy="953101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4AC36-9871-585B-5836-68F0A9376909}"/>
              </a:ext>
            </a:extLst>
          </p:cNvPr>
          <p:cNvSpPr txBox="1"/>
          <p:nvPr/>
        </p:nvSpPr>
        <p:spPr>
          <a:xfrm>
            <a:off x="7430757" y="709044"/>
            <a:ext cx="12035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latin typeface="+mn-lt"/>
                <a:cs typeface="+mn-cs"/>
              </a:rPr>
              <a:t>r=3</a:t>
            </a:r>
            <a:r>
              <a:rPr lang="en-US" sz="1050"/>
              <a:t>, bit=2048</a:t>
            </a:r>
            <a:endParaRPr lang="en-US" sz="1050">
              <a:latin typeface="+mn-lt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3E62E-714E-F1D4-D729-2AFFFF73F830}"/>
              </a:ext>
            </a:extLst>
          </p:cNvPr>
          <p:cNvSpPr/>
          <p:nvPr/>
        </p:nvSpPr>
        <p:spPr>
          <a:xfrm>
            <a:off x="2028039" y="1282033"/>
            <a:ext cx="1058060" cy="953101"/>
          </a:xfrm>
          <a:prstGeom prst="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179A5-0F13-FF44-95CD-8840EEB24AAF}"/>
              </a:ext>
            </a:extLst>
          </p:cNvPr>
          <p:cNvSpPr/>
          <p:nvPr/>
        </p:nvSpPr>
        <p:spPr>
          <a:xfrm>
            <a:off x="2039344" y="2443324"/>
            <a:ext cx="1058060" cy="953101"/>
          </a:xfrm>
          <a:prstGeom prst="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DE723-9F62-2D45-E807-6BE5232AC4C2}"/>
              </a:ext>
            </a:extLst>
          </p:cNvPr>
          <p:cNvSpPr/>
          <p:nvPr/>
        </p:nvSpPr>
        <p:spPr>
          <a:xfrm>
            <a:off x="2028039" y="3503378"/>
            <a:ext cx="1058060" cy="953101"/>
          </a:xfrm>
          <a:prstGeom prst="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1800">
              <a:solidFill>
                <a:srgbClr val="F7F7F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343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8FC6B-57FD-7B5F-09E5-4D92D8E8F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ED1FC3-78B6-4ECD-BE9E-21B4D85D21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30E9FC6-6476-8258-7113-443FAC0636C4}"/>
              </a:ext>
            </a:extLst>
          </p:cNvPr>
          <p:cNvSpPr txBox="1">
            <a:spLocks/>
          </p:cNvSpPr>
          <p:nvPr/>
        </p:nvSpPr>
        <p:spPr>
          <a:xfrm>
            <a:off x="552675" y="611043"/>
            <a:ext cx="7887941" cy="530720"/>
          </a:xfr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cs typeface="+mn-cs"/>
              </a:rPr>
              <a:t>Count-based Morgan Fingerprint</a:t>
            </a:r>
          </a:p>
          <a:p>
            <a:r>
              <a:rPr lang="en-US" sz="3000">
                <a:cs typeface="+mn-cs"/>
              </a:rPr>
              <a:t> </a:t>
            </a:r>
          </a:p>
        </p:txBody>
      </p:sp>
      <p:pic>
        <p:nvPicPr>
          <p:cNvPr id="5" name="Picture 4" descr="A diagram of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C89A36F2-EA60-B6B4-0674-3FD50CBB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" y="1473259"/>
            <a:ext cx="6915749" cy="1331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08A41-23C3-25D0-972C-8AF0B3B2424D}"/>
              </a:ext>
            </a:extLst>
          </p:cNvPr>
          <p:cNvSpPr txBox="1"/>
          <p:nvPr/>
        </p:nvSpPr>
        <p:spPr>
          <a:xfrm>
            <a:off x="414826" y="4764945"/>
            <a:ext cx="6977389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88"/>
              <a:t>Ref. [3] : Count-Based Morgan Fingerprint				https://doi.org/10.1021/acs.est.3c02198</a:t>
            </a:r>
          </a:p>
        </p:txBody>
      </p:sp>
    </p:spTree>
    <p:extLst>
      <p:ext uri="{BB962C8B-B14F-4D97-AF65-F5344CB8AC3E}">
        <p14:creationId xmlns:p14="http://schemas.microsoft.com/office/powerpoint/2010/main" val="145767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8F6A-0A22-23DA-37A8-6AF99F59E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CB70CA-F3C9-CB24-8E10-D61EA1F9F6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3265" y="1172173"/>
            <a:ext cx="8204735" cy="758825"/>
          </a:xfrm>
        </p:spPr>
        <p:txBody>
          <a:bodyPr/>
          <a:lstStyle/>
          <a:p>
            <a:pPr marL="58738" indent="0" algn="just">
              <a:buNone/>
            </a:pPr>
            <a:r>
              <a:rPr lang="en-US">
                <a:solidFill>
                  <a:schemeClr val="tx1"/>
                </a:solidFill>
                <a:latin typeface="Gotham"/>
              </a:rPr>
              <a:t>        The simplified molecular-input line-entry system (SMILES) is a specification in the form of a line notation for describing the structure of chemical species using short ASCII strings.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68E4D9-2575-8D06-EAF2-9AC2C495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5" y="1756622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03AB1D-6411-324A-4F27-7F12122B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5" y="3185372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03">
            <a:extLst>
              <a:ext uri="{FF2B5EF4-FFF2-40B4-BE49-F238E27FC236}">
                <a16:creationId xmlns:a16="http://schemas.microsoft.com/office/drawing/2014/main" id="{ECDA7678-2378-E853-4E52-E6EB2BFB3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70189"/>
              </p:ext>
            </p:extLst>
          </p:nvPr>
        </p:nvGraphicFramePr>
        <p:xfrm>
          <a:off x="2212985" y="2245187"/>
          <a:ext cx="2088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CCCC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graphicFrame>
        <p:nvGraphicFramePr>
          <p:cNvPr id="19" name="Table 103">
            <a:extLst>
              <a:ext uri="{FF2B5EF4-FFF2-40B4-BE49-F238E27FC236}">
                <a16:creationId xmlns:a16="http://schemas.microsoft.com/office/drawing/2014/main" id="{2F0357F4-5472-E665-A639-2F14DABF6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87212"/>
              </p:ext>
            </p:extLst>
          </p:nvPr>
        </p:nvGraphicFramePr>
        <p:xfrm>
          <a:off x="2212985" y="3695490"/>
          <a:ext cx="2088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C=CCC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pic>
        <p:nvPicPr>
          <p:cNvPr id="23" name="Picture 6">
            <a:extLst>
              <a:ext uri="{FF2B5EF4-FFF2-40B4-BE49-F238E27FC236}">
                <a16:creationId xmlns:a16="http://schemas.microsoft.com/office/drawing/2014/main" id="{8D85C156-BA30-553C-2B43-FFFA851B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22" y="1756622"/>
            <a:ext cx="1428749" cy="142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68E7A40B-A1CA-2C6A-567B-32938F2F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22" y="3265698"/>
            <a:ext cx="1428749" cy="142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le 103">
            <a:extLst>
              <a:ext uri="{FF2B5EF4-FFF2-40B4-BE49-F238E27FC236}">
                <a16:creationId xmlns:a16="http://schemas.microsoft.com/office/drawing/2014/main" id="{7D2B3D57-F849-806A-CA79-9F8C2A8C7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20257"/>
              </p:ext>
            </p:extLst>
          </p:nvPr>
        </p:nvGraphicFramePr>
        <p:xfrm>
          <a:off x="6790383" y="2245187"/>
          <a:ext cx="2088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C#CCC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graphicFrame>
        <p:nvGraphicFramePr>
          <p:cNvPr id="26" name="Table 103">
            <a:extLst>
              <a:ext uri="{FF2B5EF4-FFF2-40B4-BE49-F238E27FC236}">
                <a16:creationId xmlns:a16="http://schemas.microsoft.com/office/drawing/2014/main" id="{D05A5B37-E955-F4AE-F966-1EE2DB4F3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84956"/>
              </p:ext>
            </p:extLst>
          </p:nvPr>
        </p:nvGraphicFramePr>
        <p:xfrm>
          <a:off x="6790383" y="3695490"/>
          <a:ext cx="2088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0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C(C)CCC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sp>
        <p:nvSpPr>
          <p:cNvPr id="28" name="Subtitle 2">
            <a:extLst>
              <a:ext uri="{FF2B5EF4-FFF2-40B4-BE49-F238E27FC236}">
                <a16:creationId xmlns:a16="http://schemas.microsoft.com/office/drawing/2014/main" id="{7C739E75-C195-0264-47BE-898064BB8FDE}"/>
              </a:ext>
            </a:extLst>
          </p:cNvPr>
          <p:cNvSpPr txBox="1">
            <a:spLocks/>
          </p:cNvSpPr>
          <p:nvPr/>
        </p:nvSpPr>
        <p:spPr>
          <a:xfrm>
            <a:off x="269102" y="2936666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sz="1200" b="1">
                <a:solidFill>
                  <a:schemeClr val="tx1"/>
                </a:solidFill>
                <a:latin typeface="Gotham"/>
              </a:rPr>
              <a:t>Figure 4.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 Butane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415BBDD-010E-6E45-8206-B14FE7EB1725}"/>
              </a:ext>
            </a:extLst>
          </p:cNvPr>
          <p:cNvSpPr txBox="1">
            <a:spLocks/>
          </p:cNvSpPr>
          <p:nvPr/>
        </p:nvSpPr>
        <p:spPr>
          <a:xfrm>
            <a:off x="306277" y="4365416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sz="1200" b="1">
                <a:solidFill>
                  <a:schemeClr val="tx1"/>
                </a:solidFill>
                <a:latin typeface="Gotham"/>
              </a:rPr>
              <a:t>Figure 5. 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Butene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513DC229-1D57-A7BF-EF2E-D33266EF5C81}"/>
              </a:ext>
            </a:extLst>
          </p:cNvPr>
          <p:cNvSpPr txBox="1">
            <a:spLocks/>
          </p:cNvSpPr>
          <p:nvPr/>
        </p:nvSpPr>
        <p:spPr>
          <a:xfrm>
            <a:off x="4796210" y="2915113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sz="1200" b="1">
                <a:solidFill>
                  <a:schemeClr val="tx1"/>
                </a:solidFill>
                <a:latin typeface="Gotham"/>
              </a:rPr>
              <a:t>Figure 6. 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Butyne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53AE23B-118D-1C83-8FBA-C2F61B558DEB}"/>
              </a:ext>
            </a:extLst>
          </p:cNvPr>
          <p:cNvSpPr txBox="1">
            <a:spLocks/>
          </p:cNvSpPr>
          <p:nvPr/>
        </p:nvSpPr>
        <p:spPr>
          <a:xfrm>
            <a:off x="4760210" y="4416115"/>
            <a:ext cx="2088000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sz="1200" b="1">
                <a:solidFill>
                  <a:schemeClr val="tx1"/>
                </a:solidFill>
                <a:latin typeface="Gotham"/>
              </a:rPr>
              <a:t>Figure 7.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 Isopentane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C85C4-34B9-4DF3-2C66-FA11B45FB6AF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0">
            <a:extLst>
              <a:ext uri="{FF2B5EF4-FFF2-40B4-BE49-F238E27FC236}">
                <a16:creationId xmlns:a16="http://schemas.microsoft.com/office/drawing/2014/main" id="{10CCAF63-9AA2-5723-3AC8-B156380793BC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3283589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Review SMILES</a:t>
            </a:r>
          </a:p>
        </p:txBody>
      </p:sp>
      <p:sp>
        <p:nvSpPr>
          <p:cNvPr id="37" name="Title 10">
            <a:extLst>
              <a:ext uri="{FF2B5EF4-FFF2-40B4-BE49-F238E27FC236}">
                <a16:creationId xmlns:a16="http://schemas.microsoft.com/office/drawing/2014/main" id="{29D7AFDF-488E-42D0-2E43-9CEBD54C5402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56240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3012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8F6A-0A22-23DA-37A8-6AF99F59E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972C687-82CF-4516-4506-F0552CE7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0" y="3054387"/>
            <a:ext cx="1428748" cy="142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7F530EC5-2F26-61EE-612C-F4B72FAF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0" y="1316845"/>
            <a:ext cx="1428748" cy="142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953191C-354F-B9B5-CB4D-75E38484E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1" b="17061"/>
          <a:stretch/>
        </p:blipFill>
        <p:spPr bwMode="auto">
          <a:xfrm>
            <a:off x="6126591" y="1533041"/>
            <a:ext cx="2350669" cy="155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103">
            <a:extLst>
              <a:ext uri="{FF2B5EF4-FFF2-40B4-BE49-F238E27FC236}">
                <a16:creationId xmlns:a16="http://schemas.microsoft.com/office/drawing/2014/main" id="{D90FB34D-E34B-AE82-3269-E3C4DD63D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56380"/>
              </p:ext>
            </p:extLst>
          </p:nvPr>
        </p:nvGraphicFramePr>
        <p:xfrm>
          <a:off x="2362724" y="1792056"/>
          <a:ext cx="2520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C1CCCCC1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graphicFrame>
        <p:nvGraphicFramePr>
          <p:cNvPr id="8" name="Table 103">
            <a:extLst>
              <a:ext uri="{FF2B5EF4-FFF2-40B4-BE49-F238E27FC236}">
                <a16:creationId xmlns:a16="http://schemas.microsoft.com/office/drawing/2014/main" id="{2E9CC9CB-643F-694A-1CA3-EEA7D78AB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77112"/>
              </p:ext>
            </p:extLst>
          </p:nvPr>
        </p:nvGraphicFramePr>
        <p:xfrm>
          <a:off x="2362724" y="3564504"/>
          <a:ext cx="2520000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c1ccccc1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sp>
        <p:nvSpPr>
          <p:cNvPr id="14" name="Subtitle 2">
            <a:extLst>
              <a:ext uri="{FF2B5EF4-FFF2-40B4-BE49-F238E27FC236}">
                <a16:creationId xmlns:a16="http://schemas.microsoft.com/office/drawing/2014/main" id="{2F8B9BA6-7909-1096-CCA5-49CD662AF53F}"/>
              </a:ext>
            </a:extLst>
          </p:cNvPr>
          <p:cNvSpPr txBox="1">
            <a:spLocks/>
          </p:cNvSpPr>
          <p:nvPr/>
        </p:nvSpPr>
        <p:spPr>
          <a:xfrm>
            <a:off x="6237902" y="3033779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b="1">
                <a:solidFill>
                  <a:schemeClr val="tx1"/>
                </a:solidFill>
                <a:latin typeface="Gotham"/>
              </a:rPr>
              <a:t>Figure 10. </a:t>
            </a:r>
            <a:r>
              <a:rPr lang="en-US">
                <a:solidFill>
                  <a:schemeClr val="tx1"/>
                </a:solidFill>
                <a:latin typeface="Gotham"/>
              </a:rPr>
              <a:t>Furfural</a:t>
            </a:r>
          </a:p>
        </p:txBody>
      </p:sp>
      <p:graphicFrame>
        <p:nvGraphicFramePr>
          <p:cNvPr id="15" name="Table 103">
            <a:extLst>
              <a:ext uri="{FF2B5EF4-FFF2-40B4-BE49-F238E27FC236}">
                <a16:creationId xmlns:a16="http://schemas.microsoft.com/office/drawing/2014/main" id="{0078A182-8E23-6E9D-79F5-7C68EFA01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08141"/>
              </p:ext>
            </p:extLst>
          </p:nvPr>
        </p:nvGraphicFramePr>
        <p:xfrm>
          <a:off x="5541902" y="3564504"/>
          <a:ext cx="3378898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689449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1689449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SMILES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c1cc(C=O)oc1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sp>
        <p:nvSpPr>
          <p:cNvPr id="18" name="Subtitle 2">
            <a:extLst>
              <a:ext uri="{FF2B5EF4-FFF2-40B4-BE49-F238E27FC236}">
                <a16:creationId xmlns:a16="http://schemas.microsoft.com/office/drawing/2014/main" id="{275CA7FA-0E2B-2954-8A31-2D898181C946}"/>
              </a:ext>
            </a:extLst>
          </p:cNvPr>
          <p:cNvSpPr txBox="1">
            <a:spLocks/>
          </p:cNvSpPr>
          <p:nvPr/>
        </p:nvSpPr>
        <p:spPr>
          <a:xfrm>
            <a:off x="385502" y="2625265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b="1">
                <a:solidFill>
                  <a:schemeClr val="tx1"/>
                </a:solidFill>
                <a:latin typeface="Gotham"/>
              </a:rPr>
              <a:t>Figure 8. </a:t>
            </a:r>
            <a:r>
              <a:rPr lang="en-US">
                <a:solidFill>
                  <a:schemeClr val="tx1"/>
                </a:solidFill>
                <a:latin typeface="Gotham"/>
              </a:rPr>
              <a:t>Cyclic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D39CECC-4A54-901E-E125-047367CACD9D}"/>
              </a:ext>
            </a:extLst>
          </p:cNvPr>
          <p:cNvSpPr txBox="1">
            <a:spLocks/>
          </p:cNvSpPr>
          <p:nvPr/>
        </p:nvSpPr>
        <p:spPr>
          <a:xfrm>
            <a:off x="448715" y="4503743"/>
            <a:ext cx="1864798" cy="4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 algn="ctr">
              <a:buFont typeface="Public Sans Medium"/>
              <a:buNone/>
            </a:pPr>
            <a:r>
              <a:rPr lang="en-US" b="1">
                <a:solidFill>
                  <a:schemeClr val="tx1"/>
                </a:solidFill>
                <a:latin typeface="Gotham"/>
              </a:rPr>
              <a:t>Figure 9. </a:t>
            </a:r>
            <a:r>
              <a:rPr lang="en-US">
                <a:solidFill>
                  <a:schemeClr val="tx1"/>
                </a:solidFill>
                <a:latin typeface="Gotham"/>
              </a:rPr>
              <a:t>Aromatic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C8103-9A2B-D4A4-72D2-11F01A66FADC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0">
            <a:extLst>
              <a:ext uri="{FF2B5EF4-FFF2-40B4-BE49-F238E27FC236}">
                <a16:creationId xmlns:a16="http://schemas.microsoft.com/office/drawing/2014/main" id="{F00DA7FB-65D8-7217-EAB4-C27BFFAF47E8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4457481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Review SMILES</a:t>
            </a:r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E7369A06-B8FF-554D-C347-2523A94C8FF1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56240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403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25C50-ECCE-E936-D620-85361203AA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8473291A-8792-2797-0FC9-E68E04641F8D}"/>
              </a:ext>
            </a:extLst>
          </p:cNvPr>
          <p:cNvSpPr txBox="1">
            <a:spLocks/>
          </p:cNvSpPr>
          <p:nvPr/>
        </p:nvSpPr>
        <p:spPr>
          <a:xfrm>
            <a:off x="720000" y="549779"/>
            <a:ext cx="249945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Gotham"/>
              </a:rPr>
              <a:t>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4270D-C418-4684-5556-E05A1CFFE649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2326B93E-B15E-C997-72D7-905A43F3E37F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56240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 dirty="0">
                <a:solidFill>
                  <a:schemeClr val="tx1"/>
                </a:solidFill>
                <a:latin typeface="Gotham"/>
              </a:rPr>
              <a:t>Bit Collision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92F8ED32-5D44-60A2-3440-3B71A104A156}"/>
              </a:ext>
            </a:extLst>
          </p:cNvPr>
          <p:cNvSpPr txBox="1">
            <a:spLocks/>
          </p:cNvSpPr>
          <p:nvPr/>
        </p:nvSpPr>
        <p:spPr>
          <a:xfrm>
            <a:off x="546914" y="1236775"/>
            <a:ext cx="3376297" cy="4085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 algn="ctr"/>
            <a:r>
              <a:rPr lang="en-US" b="1" dirty="0">
                <a:solidFill>
                  <a:schemeClr val="tx1"/>
                </a:solidFill>
                <a:latin typeface="Gotham"/>
              </a:rPr>
              <a:t>Ideal Fingerprint</a:t>
            </a:r>
          </a:p>
        </p:txBody>
      </p:sp>
      <p:graphicFrame>
        <p:nvGraphicFramePr>
          <p:cNvPr id="9" name="Table 103">
            <a:extLst>
              <a:ext uri="{FF2B5EF4-FFF2-40B4-BE49-F238E27FC236}">
                <a16:creationId xmlns:a16="http://schemas.microsoft.com/office/drawing/2014/main" id="{A06E2CB7-74E6-EF9D-0C3D-D6D24C57B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91591"/>
              </p:ext>
            </p:extLst>
          </p:nvPr>
        </p:nvGraphicFramePr>
        <p:xfrm>
          <a:off x="546914" y="3097180"/>
          <a:ext cx="3376298" cy="1225542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94354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2481944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292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Bit 1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C(O)C=C, C(N)C=C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  <a:tr h="292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Bit 2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C(CO)CC#C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394065"/>
                  </a:ext>
                </a:extLst>
              </a:tr>
              <a:tr h="292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Bit 3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C(CO)CC#C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32278"/>
                  </a:ext>
                </a:extLst>
              </a:tr>
            </a:tbl>
          </a:graphicData>
        </a:graphic>
      </p:graphicFrame>
      <p:sp>
        <p:nvSpPr>
          <p:cNvPr id="10" name="Subtitle 3">
            <a:extLst>
              <a:ext uri="{FF2B5EF4-FFF2-40B4-BE49-F238E27FC236}">
                <a16:creationId xmlns:a16="http://schemas.microsoft.com/office/drawing/2014/main" id="{4CFC8365-A0A7-D538-A4C0-E55C0AD505E9}"/>
              </a:ext>
            </a:extLst>
          </p:cNvPr>
          <p:cNvSpPr txBox="1">
            <a:spLocks/>
          </p:cNvSpPr>
          <p:nvPr/>
        </p:nvSpPr>
        <p:spPr>
          <a:xfrm>
            <a:off x="546914" y="2682781"/>
            <a:ext cx="3376297" cy="2926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 algn="ctr"/>
            <a:r>
              <a:rPr lang="en-US" b="1" dirty="0">
                <a:solidFill>
                  <a:schemeClr val="tx1"/>
                </a:solidFill>
                <a:latin typeface="Gotham"/>
              </a:rPr>
              <a:t>Count-based Morgan Fingerprint</a:t>
            </a:r>
          </a:p>
        </p:txBody>
      </p:sp>
      <p:graphicFrame>
        <p:nvGraphicFramePr>
          <p:cNvPr id="11" name="Table 103">
            <a:extLst>
              <a:ext uri="{FF2B5EF4-FFF2-40B4-BE49-F238E27FC236}">
                <a16:creationId xmlns:a16="http://schemas.microsoft.com/office/drawing/2014/main" id="{143C6858-0A61-2A80-60CA-B85BBED7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892842"/>
              </p:ext>
            </p:extLst>
          </p:nvPr>
        </p:nvGraphicFramePr>
        <p:xfrm>
          <a:off x="546914" y="1645289"/>
          <a:ext cx="3376298" cy="40851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94354">
                  <a:extLst>
                    <a:ext uri="{9D8B030D-6E8A-4147-A177-3AD203B41FA5}">
                      <a16:colId xmlns:a16="http://schemas.microsoft.com/office/drawing/2014/main" val="4133331050"/>
                    </a:ext>
                  </a:extLst>
                </a:gridCol>
                <a:gridCol w="2481944">
                  <a:extLst>
                    <a:ext uri="{9D8B030D-6E8A-4147-A177-3AD203B41FA5}">
                      <a16:colId xmlns:a16="http://schemas.microsoft.com/office/drawing/2014/main" val="72697014"/>
                    </a:ext>
                  </a:extLst>
                </a:gridCol>
              </a:tblGrid>
              <a:tr h="371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Bit 1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otham"/>
                        </a:rPr>
                        <a:t>C(O)C=C</a:t>
                      </a:r>
                    </a:p>
                  </a:txBody>
                  <a:tcPr marL="134193" marR="134193" marT="67097" marB="6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54903"/>
                  </a:ext>
                </a:extLst>
              </a:tr>
            </a:tbl>
          </a:graphicData>
        </a:graphic>
      </p:graphicFrame>
      <p:sp>
        <p:nvSpPr>
          <p:cNvPr id="14" name="Subtitle 3">
            <a:extLst>
              <a:ext uri="{FF2B5EF4-FFF2-40B4-BE49-F238E27FC236}">
                <a16:creationId xmlns:a16="http://schemas.microsoft.com/office/drawing/2014/main" id="{ECB4EDB8-AFB4-368C-E7FE-72FD74DBF541}"/>
              </a:ext>
            </a:extLst>
          </p:cNvPr>
          <p:cNvSpPr txBox="1">
            <a:spLocks/>
          </p:cNvSpPr>
          <p:nvPr/>
        </p:nvSpPr>
        <p:spPr>
          <a:xfrm>
            <a:off x="546912" y="2121086"/>
            <a:ext cx="3376297" cy="4085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 algn="ctr"/>
            <a:r>
              <a:rPr lang="en-US" dirty="0">
                <a:solidFill>
                  <a:schemeClr val="tx1"/>
                </a:solidFill>
                <a:latin typeface="Gotham"/>
              </a:rPr>
              <a:t>1 same Bit, 1 same substructure </a:t>
            </a:r>
            <a:br>
              <a:rPr lang="en-US" dirty="0">
                <a:solidFill>
                  <a:schemeClr val="tx1"/>
                </a:solidFill>
                <a:latin typeface="Gotham"/>
              </a:rPr>
            </a:br>
            <a:r>
              <a:rPr lang="en-US" dirty="0">
                <a:solidFill>
                  <a:schemeClr val="tx1"/>
                </a:solidFill>
                <a:latin typeface="Gotham"/>
              </a:rPr>
              <a:t>for all molecule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DFB73CC1-01EF-4E02-BCA2-04B24E2F0D7A}"/>
              </a:ext>
            </a:extLst>
          </p:cNvPr>
          <p:cNvSpPr txBox="1">
            <a:spLocks/>
          </p:cNvSpPr>
          <p:nvPr/>
        </p:nvSpPr>
        <p:spPr>
          <a:xfrm>
            <a:off x="5326291" y="1645289"/>
            <a:ext cx="3376297" cy="4085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 algn="ctr"/>
            <a:r>
              <a:rPr lang="en-US" dirty="0">
                <a:solidFill>
                  <a:schemeClr val="tx1"/>
                </a:solidFill>
                <a:latin typeface="Gotham"/>
              </a:rPr>
              <a:t>1 Bit many substructure 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6D1DE831-4813-B2F2-2283-7AB1D63C037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1727967"/>
                  </p:ext>
                </p:extLst>
              </p:nvPr>
            </p:nvGraphicFramePr>
            <p:xfrm>
              <a:off x="5252903" y="1929186"/>
              <a:ext cx="3523072" cy="18319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6D1DE831-4813-B2F2-2283-7AB1D63C0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2903" y="1929186"/>
                <a:ext cx="3523072" cy="18319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99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331E73-4A10-6AE8-921D-FE39820A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3AC17-ADE1-FDE4-3113-E2045A8C6435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24565713-6304-769C-8834-006987E1EFF7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832603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Machine Learning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C2BC5-812B-668E-5056-0191678E178C}"/>
              </a:ext>
            </a:extLst>
          </p:cNvPr>
          <p:cNvSpPr txBox="1"/>
          <p:nvPr/>
        </p:nvSpPr>
        <p:spPr>
          <a:xfrm>
            <a:off x="3031396" y="1436812"/>
            <a:ext cx="5522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/>
                </a:solidFill>
                <a:latin typeface="Gotham"/>
              </a:rPr>
              <a:t>Model Training</a:t>
            </a:r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36DDEB28-80A9-4ED2-AE72-E987C8612504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65744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241AF-0645-9E31-F0BA-2A9A02E61371}"/>
              </a:ext>
            </a:extLst>
          </p:cNvPr>
          <p:cNvSpPr txBox="1"/>
          <p:nvPr/>
        </p:nvSpPr>
        <p:spPr>
          <a:xfrm>
            <a:off x="549075" y="2009239"/>
            <a:ext cx="939985" cy="430887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Data</a:t>
            </a:r>
          </a:p>
          <a:p>
            <a:pPr algn="ctr"/>
            <a:r>
              <a:rPr lang="en-US">
                <a:latin typeface="Gotham"/>
              </a:rPr>
              <a:t>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71130-EB59-0CD1-3997-F55087FCF3E4}"/>
              </a:ext>
            </a:extLst>
          </p:cNvPr>
          <p:cNvSpPr txBox="1"/>
          <p:nvPr/>
        </p:nvSpPr>
        <p:spPr>
          <a:xfrm>
            <a:off x="1639892" y="2624254"/>
            <a:ext cx="1042856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Test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0CD56-DDDD-C204-3449-4892EF789E8F}"/>
              </a:ext>
            </a:extLst>
          </p:cNvPr>
          <p:cNvSpPr txBox="1"/>
          <p:nvPr/>
        </p:nvSpPr>
        <p:spPr>
          <a:xfrm>
            <a:off x="494465" y="3118375"/>
            <a:ext cx="1046027" cy="430887"/>
          </a:xfrm>
          <a:prstGeom prst="rect">
            <a:avLst/>
          </a:prstGeom>
          <a:solidFill>
            <a:srgbClr val="D99694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Model </a:t>
            </a:r>
          </a:p>
          <a:p>
            <a:pPr algn="ctr"/>
            <a:r>
              <a:rPr lang="en-US">
                <a:latin typeface="Gotham"/>
              </a:rPr>
              <a:t>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C1D37-0666-10DC-9260-C5556B296A86}"/>
              </a:ext>
            </a:extLst>
          </p:cNvPr>
          <p:cNvSpPr txBox="1"/>
          <p:nvPr/>
        </p:nvSpPr>
        <p:spPr>
          <a:xfrm>
            <a:off x="494465" y="3733515"/>
            <a:ext cx="1046027" cy="2154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Evaluation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DCA39B5-577A-511B-C121-E45C07ED974E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5400000">
            <a:off x="878997" y="2978305"/>
            <a:ext cx="278552" cy="15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615AEFA-F4AF-4E88-2735-FBBB7AA7ECC3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1489060" y="2224683"/>
            <a:ext cx="672260" cy="399571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7872EC-86A6-8DF5-BF3C-3CE48B5B33FF}"/>
              </a:ext>
            </a:extLst>
          </p:cNvPr>
          <p:cNvSpPr txBox="1"/>
          <p:nvPr/>
        </p:nvSpPr>
        <p:spPr>
          <a:xfrm>
            <a:off x="497639" y="2624379"/>
            <a:ext cx="1042856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Training Set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6D02394-465A-D848-AE9F-25F4BD76B0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6941" y="3641387"/>
            <a:ext cx="184253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9861B5-4C33-734A-AA48-182814CE17AD}"/>
              </a:ext>
            </a:extLst>
          </p:cNvPr>
          <p:cNvSpPr txBox="1"/>
          <p:nvPr/>
        </p:nvSpPr>
        <p:spPr>
          <a:xfrm>
            <a:off x="306324" y="4133212"/>
            <a:ext cx="1425487" cy="2154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Prediction Model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DC5483C-645D-4CF0-1144-921B6E04B435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16200000" flipH="1">
            <a:off x="926147" y="4040290"/>
            <a:ext cx="184253" cy="15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5D5FB75-EBE2-C6A2-C420-8E162C4D6D71}"/>
              </a:ext>
            </a:extLst>
          </p:cNvPr>
          <p:cNvCxnSpPr>
            <a:cxnSpLocks/>
          </p:cNvCxnSpPr>
          <p:nvPr/>
        </p:nvCxnSpPr>
        <p:spPr>
          <a:xfrm rot="5400000">
            <a:off x="926941" y="2532252"/>
            <a:ext cx="184253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63091AE-6EE5-6FCC-E052-EFE24BA60806}"/>
              </a:ext>
            </a:extLst>
          </p:cNvPr>
          <p:cNvCxnSpPr>
            <a:cxnSpLocks/>
            <a:stCxn id="10" idx="2"/>
            <a:endCxn id="18" idx="3"/>
          </p:cNvCxnSpPr>
          <p:nvPr/>
        </p:nvCxnSpPr>
        <p:spPr>
          <a:xfrm rot="5400000">
            <a:off x="1350137" y="3030053"/>
            <a:ext cx="1001539" cy="620828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BECDAA-F5C8-4863-9BAF-53EEE1E2D098}"/>
              </a:ext>
            </a:extLst>
          </p:cNvPr>
          <p:cNvSpPr txBox="1"/>
          <p:nvPr/>
        </p:nvSpPr>
        <p:spPr>
          <a:xfrm>
            <a:off x="628367" y="1483769"/>
            <a:ext cx="781400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Data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C696C08-4616-4630-D7E5-8146CDCB9A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4054" y="1854225"/>
            <a:ext cx="310026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Man outline">
            <a:extLst>
              <a:ext uri="{FF2B5EF4-FFF2-40B4-BE49-F238E27FC236}">
                <a16:creationId xmlns:a16="http://schemas.microsoft.com/office/drawing/2014/main" id="{A287725F-0552-FEC9-D987-354E5677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78" y="3556337"/>
            <a:ext cx="430887" cy="430887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9A895C9-1651-6EF3-DBE9-B89334B52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22333"/>
              </p:ext>
            </p:extLst>
          </p:nvPr>
        </p:nvGraphicFramePr>
        <p:xfrm>
          <a:off x="3030078" y="1905518"/>
          <a:ext cx="2628692" cy="370840"/>
        </p:xfrm>
        <a:graphic>
          <a:graphicData uri="http://schemas.openxmlformats.org/drawingml/2006/table">
            <a:tbl>
              <a:tblPr firstRow="1" bandRow="1">
                <a:tableStyleId>{3CAC9012-40DC-43E7-96E5-DB174B47D846}</a:tableStyleId>
              </a:tblPr>
              <a:tblGrid>
                <a:gridCol w="2628692">
                  <a:extLst>
                    <a:ext uri="{9D8B030D-6E8A-4147-A177-3AD203B41FA5}">
                      <a16:colId xmlns:a16="http://schemas.microsoft.com/office/drawing/2014/main" val="343160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otham"/>
                        </a:rPr>
                        <a:t>Training set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4485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6005279-08C1-B887-7D6E-DA1319D8E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42399"/>
              </p:ext>
            </p:extLst>
          </p:nvPr>
        </p:nvGraphicFramePr>
        <p:xfrm>
          <a:off x="2975301" y="2654277"/>
          <a:ext cx="2732312" cy="370840"/>
        </p:xfrm>
        <a:graphic>
          <a:graphicData uri="http://schemas.openxmlformats.org/drawingml/2006/table">
            <a:tbl>
              <a:tblPr firstRow="1" bandRow="1">
                <a:tableStyleId>{3CAC9012-40DC-43E7-96E5-DB174B47D846}</a:tableStyleId>
              </a:tblPr>
              <a:tblGrid>
                <a:gridCol w="2732312">
                  <a:extLst>
                    <a:ext uri="{9D8B030D-6E8A-4147-A177-3AD203B41FA5}">
                      <a16:colId xmlns:a16="http://schemas.microsoft.com/office/drawing/2014/main" val="343160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otham"/>
                        </a:rPr>
                        <a:t>Select machine learning algorithm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44851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C12182-AA14-B697-2B38-5FFA2719C0D7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 flipH="1">
            <a:off x="4341457" y="2276358"/>
            <a:ext cx="2967" cy="37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BB0EC9-F52C-D0F6-D195-B2D838C112BC}"/>
              </a:ext>
            </a:extLst>
          </p:cNvPr>
          <p:cNvCxnSpPr>
            <a:cxnSpLocks/>
            <a:stCxn id="38" idx="3"/>
            <a:endCxn id="62" idx="1"/>
          </p:cNvCxnSpPr>
          <p:nvPr/>
        </p:nvCxnSpPr>
        <p:spPr>
          <a:xfrm flipV="1">
            <a:off x="5707613" y="2839645"/>
            <a:ext cx="508578" cy="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1885C8-F512-DF98-5D05-6DF38AB3B1AE}"/>
              </a:ext>
            </a:extLst>
          </p:cNvPr>
          <p:cNvGrpSpPr/>
          <p:nvPr/>
        </p:nvGrpSpPr>
        <p:grpSpPr>
          <a:xfrm>
            <a:off x="6216191" y="1913138"/>
            <a:ext cx="2603282" cy="1859813"/>
            <a:chOff x="6216191" y="1905518"/>
            <a:chExt cx="2603282" cy="1859813"/>
          </a:xfrm>
        </p:grpSpPr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2293F677-51C1-D0D3-DCFA-7178CE61795D}"/>
                </a:ext>
              </a:extLst>
            </p:cNvPr>
            <p:cNvSpPr/>
            <p:nvPr/>
          </p:nvSpPr>
          <p:spPr>
            <a:xfrm>
              <a:off x="6301708" y="1961297"/>
              <a:ext cx="2404799" cy="439200"/>
            </a:xfrm>
            <a:prstGeom prst="flowChartAlternateProcess">
              <a:avLst/>
            </a:prstGeom>
            <a:solidFill>
              <a:srgbClr val="6FF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Ridge Regression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2410ABEC-9535-B6A8-B5E0-38F5361BE4BD}"/>
                </a:ext>
              </a:extLst>
            </p:cNvPr>
            <p:cNvSpPr/>
            <p:nvPr/>
          </p:nvSpPr>
          <p:spPr>
            <a:xfrm>
              <a:off x="6301708" y="2400497"/>
              <a:ext cx="2404799" cy="439200"/>
            </a:xfrm>
            <a:prstGeom prst="flowChartAlternateProcess">
              <a:avLst/>
            </a:prstGeom>
            <a:solidFill>
              <a:srgbClr val="6FF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45448236-7BC3-5F75-7A06-AD914B0E7F34}"/>
                </a:ext>
              </a:extLst>
            </p:cNvPr>
            <p:cNvSpPr/>
            <p:nvPr/>
          </p:nvSpPr>
          <p:spPr>
            <a:xfrm>
              <a:off x="6301708" y="2839697"/>
              <a:ext cx="2404799" cy="439200"/>
            </a:xfrm>
            <a:prstGeom prst="flowChartAlternateProcess">
              <a:avLst/>
            </a:prstGeom>
            <a:solidFill>
              <a:srgbClr val="6FF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Extreme Gradient Boosting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C94DFDB0-DDD2-308E-7640-543E66F502EB}"/>
                </a:ext>
              </a:extLst>
            </p:cNvPr>
            <p:cNvSpPr/>
            <p:nvPr/>
          </p:nvSpPr>
          <p:spPr>
            <a:xfrm>
              <a:off x="6301708" y="3278897"/>
              <a:ext cx="2404799" cy="439200"/>
            </a:xfrm>
            <a:prstGeom prst="flowChartAlternateProcess">
              <a:avLst/>
            </a:prstGeom>
            <a:solidFill>
              <a:srgbClr val="6FF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K-Nearest Neighbors</a:t>
              </a:r>
            </a:p>
          </p:txBody>
        </p:sp>
        <p:sp>
          <p:nvSpPr>
            <p:cNvPr id="62" name="Left Bracket 61">
              <a:extLst>
                <a:ext uri="{FF2B5EF4-FFF2-40B4-BE49-F238E27FC236}">
                  <a16:creationId xmlns:a16="http://schemas.microsoft.com/office/drawing/2014/main" id="{477410C4-A62A-AB9F-B770-094B9C2F2867}"/>
                </a:ext>
              </a:extLst>
            </p:cNvPr>
            <p:cNvSpPr/>
            <p:nvPr/>
          </p:nvSpPr>
          <p:spPr>
            <a:xfrm>
              <a:off x="6216191" y="1905518"/>
              <a:ext cx="84028" cy="1853014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 Bracket 62">
              <a:extLst>
                <a:ext uri="{FF2B5EF4-FFF2-40B4-BE49-F238E27FC236}">
                  <a16:creationId xmlns:a16="http://schemas.microsoft.com/office/drawing/2014/main" id="{CDB69AC7-6B92-6D5E-F88A-778F07C453DE}"/>
                </a:ext>
              </a:extLst>
            </p:cNvPr>
            <p:cNvSpPr/>
            <p:nvPr/>
          </p:nvSpPr>
          <p:spPr>
            <a:xfrm rot="10800000">
              <a:off x="8735445" y="1912317"/>
              <a:ext cx="84028" cy="1853014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8D0394-F077-B105-5691-ED45E3174FE9}"/>
              </a:ext>
            </a:extLst>
          </p:cNvPr>
          <p:cNvCxnSpPr>
            <a:cxnSpLocks/>
            <a:stCxn id="38" idx="2"/>
            <a:endCxn id="76" idx="0"/>
          </p:cNvCxnSpPr>
          <p:nvPr/>
        </p:nvCxnSpPr>
        <p:spPr>
          <a:xfrm>
            <a:off x="4341457" y="3025117"/>
            <a:ext cx="0" cy="399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08F1883-5074-0863-053D-096739106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19895"/>
              </p:ext>
            </p:extLst>
          </p:nvPr>
        </p:nvGraphicFramePr>
        <p:xfrm>
          <a:off x="3027111" y="3424508"/>
          <a:ext cx="2628692" cy="370840"/>
        </p:xfrm>
        <a:graphic>
          <a:graphicData uri="http://schemas.openxmlformats.org/drawingml/2006/table">
            <a:tbl>
              <a:tblPr firstRow="1" bandRow="1">
                <a:tableStyleId>{3CAC9012-40DC-43E7-96E5-DB174B47D846}</a:tableStyleId>
              </a:tblPr>
              <a:tblGrid>
                <a:gridCol w="2628692">
                  <a:extLst>
                    <a:ext uri="{9D8B030D-6E8A-4147-A177-3AD203B41FA5}">
                      <a16:colId xmlns:a16="http://schemas.microsoft.com/office/drawing/2014/main" val="343160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otham"/>
                        </a:rPr>
                        <a:t>Model training (Use K-Fold)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5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331E73-4A10-6AE8-921D-FE39820A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3AC17-ADE1-FDE4-3113-E2045A8C6435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24565713-6304-769C-8834-006987E1EFF7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832603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Machine Learning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C2BC5-812B-668E-5056-0191678E178C}"/>
              </a:ext>
            </a:extLst>
          </p:cNvPr>
          <p:cNvSpPr txBox="1"/>
          <p:nvPr/>
        </p:nvSpPr>
        <p:spPr>
          <a:xfrm>
            <a:off x="3031396" y="1436812"/>
            <a:ext cx="5522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/>
                </a:solidFill>
                <a:latin typeface="Gotham"/>
              </a:rPr>
              <a:t>Cross Validation</a:t>
            </a:r>
            <a:r>
              <a:rPr lang="en-US" b="1">
                <a:solidFill>
                  <a:schemeClr val="tx1"/>
                </a:solidFill>
                <a:latin typeface="Gotham"/>
              </a:rPr>
              <a:t>: K-Fold</a:t>
            </a:r>
            <a:endParaRPr lang="en-US" sz="1400" b="1">
              <a:solidFill>
                <a:schemeClr val="tx1"/>
              </a:solidFill>
              <a:latin typeface="Gotham"/>
            </a:endParaRPr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36DDEB28-80A9-4ED2-AE72-E987C8612504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65744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419B-5F17-A428-24BC-45397F10D54C}"/>
              </a:ext>
            </a:extLst>
          </p:cNvPr>
          <p:cNvSpPr txBox="1"/>
          <p:nvPr/>
        </p:nvSpPr>
        <p:spPr>
          <a:xfrm>
            <a:off x="549075" y="2009239"/>
            <a:ext cx="939985" cy="430887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Data</a:t>
            </a:r>
          </a:p>
          <a:p>
            <a:pPr algn="ctr"/>
            <a:r>
              <a:rPr lang="en-US">
                <a:latin typeface="Gotham"/>
              </a:rPr>
              <a:t>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AB8CA-EE09-6966-9A75-6646D55EA23F}"/>
              </a:ext>
            </a:extLst>
          </p:cNvPr>
          <p:cNvSpPr txBox="1"/>
          <p:nvPr/>
        </p:nvSpPr>
        <p:spPr>
          <a:xfrm>
            <a:off x="1639892" y="2624254"/>
            <a:ext cx="1042856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Test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1E721-7CAD-DA83-D3FC-792BCB29C8F7}"/>
              </a:ext>
            </a:extLst>
          </p:cNvPr>
          <p:cNvSpPr txBox="1"/>
          <p:nvPr/>
        </p:nvSpPr>
        <p:spPr>
          <a:xfrm>
            <a:off x="494465" y="3118375"/>
            <a:ext cx="1046027" cy="430887"/>
          </a:xfrm>
          <a:prstGeom prst="rect">
            <a:avLst/>
          </a:prstGeom>
          <a:solidFill>
            <a:srgbClr val="D99694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Model </a:t>
            </a:r>
          </a:p>
          <a:p>
            <a:pPr algn="ctr"/>
            <a:r>
              <a:rPr lang="en-US">
                <a:latin typeface="Gotham"/>
              </a:rPr>
              <a:t>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FCDB9-67C1-169B-A9BB-48AC7C6152B4}"/>
              </a:ext>
            </a:extLst>
          </p:cNvPr>
          <p:cNvSpPr txBox="1"/>
          <p:nvPr/>
        </p:nvSpPr>
        <p:spPr>
          <a:xfrm>
            <a:off x="494465" y="3733515"/>
            <a:ext cx="1046027" cy="2154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Evaluation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588A557-5488-BC64-4F4F-577FFFE3645A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5400000">
            <a:off x="878997" y="2978305"/>
            <a:ext cx="278552" cy="15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31F02D4-BFE4-ECB9-6C4B-4CFF4493EF7C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1489060" y="2224683"/>
            <a:ext cx="672260" cy="399571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CC984E-9972-086E-21CB-37FF225C9902}"/>
              </a:ext>
            </a:extLst>
          </p:cNvPr>
          <p:cNvSpPr txBox="1"/>
          <p:nvPr/>
        </p:nvSpPr>
        <p:spPr>
          <a:xfrm>
            <a:off x="497639" y="2624379"/>
            <a:ext cx="1042856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Aptos Display" panose="020B0004020202020204" pitchFamily="34" charset="0"/>
              </a:rPr>
              <a:t>Training Set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76B511-9FB9-11D4-AEF6-00B0211A38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6941" y="3641387"/>
            <a:ext cx="184253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F1C522-52DD-B53C-938F-2F5BD4E9D8FC}"/>
              </a:ext>
            </a:extLst>
          </p:cNvPr>
          <p:cNvSpPr txBox="1"/>
          <p:nvPr/>
        </p:nvSpPr>
        <p:spPr>
          <a:xfrm>
            <a:off x="306324" y="4133212"/>
            <a:ext cx="1425487" cy="2154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Prediction Model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43B4B2F-4959-D343-262C-2651FB093B10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16200000" flipH="1">
            <a:off x="926147" y="4040290"/>
            <a:ext cx="184253" cy="158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B4B5236-4D14-7BFB-7521-BC98A56E36F2}"/>
              </a:ext>
            </a:extLst>
          </p:cNvPr>
          <p:cNvCxnSpPr>
            <a:cxnSpLocks/>
          </p:cNvCxnSpPr>
          <p:nvPr/>
        </p:nvCxnSpPr>
        <p:spPr>
          <a:xfrm rot="5400000">
            <a:off x="926941" y="2532252"/>
            <a:ext cx="184253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4B467A4-0C1A-7E14-6249-604228496836}"/>
              </a:ext>
            </a:extLst>
          </p:cNvPr>
          <p:cNvCxnSpPr>
            <a:cxnSpLocks/>
            <a:stCxn id="10" idx="2"/>
            <a:endCxn id="18" idx="3"/>
          </p:cNvCxnSpPr>
          <p:nvPr/>
        </p:nvCxnSpPr>
        <p:spPr>
          <a:xfrm rot="5400000">
            <a:off x="1350137" y="3030053"/>
            <a:ext cx="1001539" cy="620828"/>
          </a:xfrm>
          <a:prstGeom prst="bentConnector2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6A5991-F6A2-AC01-0D36-137D504D192F}"/>
              </a:ext>
            </a:extLst>
          </p:cNvPr>
          <p:cNvSpPr txBox="1"/>
          <p:nvPr/>
        </p:nvSpPr>
        <p:spPr>
          <a:xfrm>
            <a:off x="628367" y="1483769"/>
            <a:ext cx="781400" cy="215444"/>
          </a:xfrm>
          <a:prstGeom prst="rect">
            <a:avLst/>
          </a:prstGeom>
          <a:solidFill>
            <a:srgbClr val="D7E4BD"/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Gotham"/>
              </a:rPr>
              <a:t>Data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75FAB3-3131-1829-F284-AC6C6DE165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4054" y="1854225"/>
            <a:ext cx="310026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Man outline">
            <a:extLst>
              <a:ext uri="{FF2B5EF4-FFF2-40B4-BE49-F238E27FC236}">
                <a16:creationId xmlns:a16="http://schemas.microsoft.com/office/drawing/2014/main" id="{BEBE6A2E-4279-7B40-A1BA-8C95C803B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78" y="3556337"/>
            <a:ext cx="430887" cy="430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656ED-625C-D940-1369-151F2764F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803" y="1828281"/>
            <a:ext cx="5425916" cy="235909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95A06C2-5120-BD7F-22A5-390FDD8CAAF8}"/>
              </a:ext>
            </a:extLst>
          </p:cNvPr>
          <p:cNvSpPr txBox="1">
            <a:spLocks/>
          </p:cNvSpPr>
          <p:nvPr/>
        </p:nvSpPr>
        <p:spPr>
          <a:xfrm>
            <a:off x="3823386" y="4298770"/>
            <a:ext cx="2119256" cy="41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None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/>
            <a:r>
              <a:rPr lang="en-US" sz="1200" b="1">
                <a:solidFill>
                  <a:schemeClr val="tx1"/>
                </a:solidFill>
                <a:latin typeface="Gotham"/>
              </a:rPr>
              <a:t>Figure 13. </a:t>
            </a:r>
            <a:r>
              <a:rPr lang="en-US" sz="1200">
                <a:solidFill>
                  <a:schemeClr val="tx1"/>
                </a:solidFill>
                <a:latin typeface="Gotham"/>
              </a:rPr>
              <a:t>Example of K-Fold</a:t>
            </a:r>
          </a:p>
        </p:txBody>
      </p:sp>
    </p:spTree>
    <p:extLst>
      <p:ext uri="{BB962C8B-B14F-4D97-AF65-F5344CB8AC3E}">
        <p14:creationId xmlns:p14="http://schemas.microsoft.com/office/powerpoint/2010/main" val="200037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8F6A-0A22-23DA-37A8-6AF99F59E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C85C4-34B9-4DF3-2C66-FA11B45FB6AF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1EF283BA-3852-7550-AFBA-EFA3D891E80F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484841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3600" b="1">
                <a:solidFill>
                  <a:schemeClr val="tx1"/>
                </a:solidFill>
                <a:latin typeface="Gotham"/>
              </a:rPr>
              <a:t>Learning Evaluation</a:t>
            </a: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8AAC5F46-FADE-A8F5-B8C1-851915907056}"/>
              </a:ext>
            </a:extLst>
          </p:cNvPr>
          <p:cNvSpPr txBox="1">
            <a:spLocks/>
          </p:cNvSpPr>
          <p:nvPr/>
        </p:nvSpPr>
        <p:spPr>
          <a:xfrm>
            <a:off x="720000" y="354047"/>
            <a:ext cx="177195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Review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64532-AFB0-47B5-CA92-B73A6E89DF90}"/>
              </a:ext>
            </a:extLst>
          </p:cNvPr>
          <p:cNvSpPr txBox="1"/>
          <p:nvPr/>
        </p:nvSpPr>
        <p:spPr>
          <a:xfrm>
            <a:off x="546915" y="3953040"/>
            <a:ext cx="3579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Gotham"/>
              </a:rPr>
              <a:t>To get less error, needed to adjust parameter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4735FE6-AF08-72B2-D156-7D86E55DDE51}"/>
              </a:ext>
            </a:extLst>
          </p:cNvPr>
          <p:cNvSpPr txBox="1">
            <a:spLocks/>
          </p:cNvSpPr>
          <p:nvPr/>
        </p:nvSpPr>
        <p:spPr>
          <a:xfrm>
            <a:off x="44568" y="4642667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[1] : 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PUFFIN: A path-unifying feed-forward interfaced network for vapor pressure prediction, </a:t>
            </a:r>
            <a:r>
              <a:rPr lang="en-US" sz="900">
                <a:solidFill>
                  <a:schemeClr val="tx1"/>
                </a:solidFill>
                <a:latin typeface="Gotham"/>
                <a:ea typeface="Times New Roman" panose="02020603050405020304" pitchFamily="18" charset="0"/>
              </a:rPr>
              <a:t>https://doi.org/10.1016/j.ces.2023.119623</a:t>
            </a:r>
            <a:endParaRPr lang="en-US" sz="900" kern="0">
              <a:solidFill>
                <a:schemeClr val="tx1"/>
              </a:solidFill>
              <a:effectLst/>
              <a:latin typeface="Gotham"/>
              <a:ea typeface="Times New Roman" panose="02020603050405020304" pitchFamily="18" charset="0"/>
            </a:endParaRPr>
          </a:p>
          <a:p>
            <a:pPr marL="58738"/>
            <a:r>
              <a:rPr lang="en-US" sz="900">
                <a:solidFill>
                  <a:schemeClr val="tx1"/>
                </a:solidFill>
                <a:latin typeface="Gotham"/>
                <a:ea typeface="Times New Roman" panose="02020603050405020304" pitchFamily="18" charset="0"/>
              </a:rPr>
              <a:t>Ref [2] : Gradient Descent animation, https://towardsdatascience.com/gradient-descent-animation-1-simple-linear-regression-e49315b24672</a:t>
            </a:r>
          </a:p>
          <a:p>
            <a:pPr marL="58738"/>
            <a:endParaRPr lang="en-US" sz="900" kern="0">
              <a:solidFill>
                <a:schemeClr val="tx1"/>
              </a:solidFill>
              <a:effectLst/>
              <a:latin typeface="Gotham"/>
              <a:ea typeface="Times New Roman" panose="02020603050405020304" pitchFamily="18" charset="0"/>
            </a:endParaRPr>
          </a:p>
          <a:p>
            <a:pPr marL="58738"/>
            <a:endParaRPr lang="en-US" sz="900" kern="0">
              <a:solidFill>
                <a:schemeClr val="tx1"/>
              </a:solidFill>
              <a:effectLst/>
              <a:latin typeface="Gotham"/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709E0-F586-86C2-D064-09827B0920B3}"/>
              </a:ext>
            </a:extLst>
          </p:cNvPr>
          <p:cNvSpPr/>
          <p:nvPr/>
        </p:nvSpPr>
        <p:spPr>
          <a:xfrm>
            <a:off x="4851954" y="3520937"/>
            <a:ext cx="3654701" cy="524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Total Loss = w1*Data Loss + w2*Physics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B9812-C3BA-A4E6-578D-A355DCDFEE61}"/>
              </a:ext>
            </a:extLst>
          </p:cNvPr>
          <p:cNvSpPr txBox="1"/>
          <p:nvPr/>
        </p:nvSpPr>
        <p:spPr>
          <a:xfrm>
            <a:off x="4851953" y="4118231"/>
            <a:ext cx="3654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Gotham"/>
              </a:rPr>
              <a:t>*w1,w2 = Weight of each loss. Needed to adjust for better learning</a:t>
            </a:r>
          </a:p>
        </p:txBody>
      </p:sp>
      <p:pic>
        <p:nvPicPr>
          <p:cNvPr id="1026" name="Picture 2" descr="An animated neuRal net implementation">
            <a:extLst>
              <a:ext uri="{FF2B5EF4-FFF2-40B4-BE49-F238E27FC236}">
                <a16:creationId xmlns:a16="http://schemas.microsoft.com/office/drawing/2014/main" id="{8D58989D-928A-89F3-DAC3-27279831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05" y="116207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radient Descent animation: 1. Simple linear Regression | by Tobias Roeschl  | Towards Data Science">
            <a:extLst>
              <a:ext uri="{FF2B5EF4-FFF2-40B4-BE49-F238E27FC236}">
                <a16:creationId xmlns:a16="http://schemas.microsoft.com/office/drawing/2014/main" id="{6638CEF7-7882-82CB-E710-545737E34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58" y="1288865"/>
            <a:ext cx="2539849" cy="25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61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C383A-D352-0990-2731-B11486581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A7711C-25EE-6FCF-4B0E-30C746D00025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CABAEAFC-2BA8-5123-38C7-C7A7552FC313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95443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tx1"/>
                </a:solidFill>
                <a:latin typeface="Gotham"/>
              </a:rPr>
              <a:t>Molecule to Graph Data</a:t>
            </a:r>
            <a:endParaRPr lang="en-US" sz="3600" b="1">
              <a:ln>
                <a:noFill/>
              </a:ln>
              <a:solidFill>
                <a:schemeClr val="tx1"/>
              </a:solidFill>
              <a:latin typeface="Gotham"/>
            </a:endParaRP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20D6DC49-159C-4331-453A-9F84004860EA}"/>
              </a:ext>
            </a:extLst>
          </p:cNvPr>
          <p:cNvSpPr txBox="1">
            <a:spLocks/>
          </p:cNvSpPr>
          <p:nvPr/>
        </p:nvSpPr>
        <p:spPr>
          <a:xfrm>
            <a:off x="719999" y="354047"/>
            <a:ext cx="256531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Theory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731B91AA-75EF-510D-B09B-05D30FF39538}"/>
              </a:ext>
            </a:extLst>
          </p:cNvPr>
          <p:cNvSpPr txBox="1">
            <a:spLocks/>
          </p:cNvSpPr>
          <p:nvPr/>
        </p:nvSpPr>
        <p:spPr>
          <a:xfrm>
            <a:off x="0" y="4800308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[1] :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Featurizers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—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deepchem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2.7.2.dev documentation, https://deepchem.readthedocs.io/en/latest/api_reference/featurizers.html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3835C-EB6F-05FA-76A1-B2754A323258}"/>
              </a:ext>
            </a:extLst>
          </p:cNvPr>
          <p:cNvSpPr txBox="1"/>
          <p:nvPr/>
        </p:nvSpPr>
        <p:spPr>
          <a:xfrm>
            <a:off x="3320776" y="1465993"/>
            <a:ext cx="250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Gotham"/>
              </a:rPr>
              <a:t>Node Feature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235575-378E-863D-1CF3-00824435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051420"/>
            <a:ext cx="8267700" cy="258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1BE3-662C-0C92-66D8-46D26770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1E460-4144-74B1-C7FA-0BB7CAC11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95C6F-F2B9-460A-BCD3-4531F8558E3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6C9D4-CC67-854F-C9FE-E7062A04C776}"/>
              </a:ext>
            </a:extLst>
          </p:cNvPr>
          <p:cNvSpPr/>
          <p:nvPr/>
        </p:nvSpPr>
        <p:spPr>
          <a:xfrm>
            <a:off x="546915" y="425110"/>
            <a:ext cx="176350" cy="669340"/>
          </a:xfrm>
          <a:prstGeom prst="rect">
            <a:avLst/>
          </a:prstGeom>
          <a:solidFill>
            <a:srgbClr val="1F49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8CF99492-A5A4-874F-9A87-FD94971A930F}"/>
              </a:ext>
            </a:extLst>
          </p:cNvPr>
          <p:cNvSpPr txBox="1">
            <a:spLocks/>
          </p:cNvSpPr>
          <p:nvPr/>
        </p:nvSpPr>
        <p:spPr>
          <a:xfrm>
            <a:off x="719999" y="549779"/>
            <a:ext cx="6954430" cy="66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tx1"/>
                </a:solidFill>
                <a:latin typeface="Gotham"/>
              </a:rPr>
              <a:t>Molecule to Graph Data</a:t>
            </a:r>
            <a:endParaRPr lang="en-US" sz="3600" b="1">
              <a:ln>
                <a:noFill/>
              </a:ln>
              <a:solidFill>
                <a:schemeClr val="tx1"/>
              </a:solidFill>
              <a:latin typeface="Gotham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1F1040C-ADA8-B43F-4C43-E227B8CEE0DA}"/>
              </a:ext>
            </a:extLst>
          </p:cNvPr>
          <p:cNvSpPr txBox="1">
            <a:spLocks/>
          </p:cNvSpPr>
          <p:nvPr/>
        </p:nvSpPr>
        <p:spPr>
          <a:xfrm>
            <a:off x="719999" y="354047"/>
            <a:ext cx="2565310" cy="37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0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-US" sz="2000" b="1" u="sng">
                <a:solidFill>
                  <a:schemeClr val="tx1"/>
                </a:solidFill>
                <a:latin typeface="Gotham"/>
              </a:rPr>
              <a:t>Theory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45481-3048-4E30-720A-F7B65452CC1B}"/>
              </a:ext>
            </a:extLst>
          </p:cNvPr>
          <p:cNvSpPr txBox="1"/>
          <p:nvPr/>
        </p:nvSpPr>
        <p:spPr>
          <a:xfrm>
            <a:off x="3320776" y="1465993"/>
            <a:ext cx="250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Gotham"/>
              </a:rPr>
              <a:t>Edge Feature</a:t>
            </a:r>
          </a:p>
        </p:txBody>
      </p:sp>
      <p:sp>
        <p:nvSpPr>
          <p:cNvPr id="26" name="Subtitle 3">
            <a:extLst>
              <a:ext uri="{FF2B5EF4-FFF2-40B4-BE49-F238E27FC236}">
                <a16:creationId xmlns:a16="http://schemas.microsoft.com/office/drawing/2014/main" id="{38066A41-F9AD-7715-5071-B5AB3A1B7E8A}"/>
              </a:ext>
            </a:extLst>
          </p:cNvPr>
          <p:cNvSpPr txBox="1">
            <a:spLocks/>
          </p:cNvSpPr>
          <p:nvPr/>
        </p:nvSpPr>
        <p:spPr>
          <a:xfrm>
            <a:off x="0" y="4800308"/>
            <a:ext cx="7922623" cy="4943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738"/>
            <a:r>
              <a:rPr lang="en-US" sz="900">
                <a:solidFill>
                  <a:schemeClr val="tx1"/>
                </a:solidFill>
                <a:latin typeface="Gotham"/>
              </a:rPr>
              <a:t>Ref [1] :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Featurizers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— </a:t>
            </a:r>
            <a:r>
              <a:rPr lang="en-US" sz="900" kern="0" err="1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deepchem</a:t>
            </a:r>
            <a:r>
              <a:rPr lang="en-US" sz="900" kern="0">
                <a:solidFill>
                  <a:schemeClr val="tx1"/>
                </a:solidFill>
                <a:effectLst/>
                <a:latin typeface="Gotham"/>
                <a:ea typeface="Times New Roman" panose="02020603050405020304" pitchFamily="18" charset="0"/>
              </a:rPr>
              <a:t> 2.7.2.dev documentation, https://deepchem.readthedocs.io/en/latest/api_reference/featurizers.html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C79F6-2811-6C7D-B32B-50FC52FF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420"/>
            <a:ext cx="9144000" cy="19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9545"/>
      </p:ext>
    </p:extLst>
  </p:cSld>
  <p:clrMapOvr>
    <a:masterClrMapping/>
  </p:clrMapOvr>
</p:sld>
</file>

<file path=ppt/theme/theme1.xml><?xml version="1.0" encoding="utf-8"?>
<a:theme xmlns:a="http://schemas.openxmlformats.org/drawingml/2006/main" name="MBA: Business Master's Degree by Slidesgo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439E9D3845214D876CEBCD8D82B5D0" ma:contentTypeVersion="12" ma:contentTypeDescription="Create a new document." ma:contentTypeScope="" ma:versionID="c42a4dce47cdbf0cfc9e8ba7677c5616">
  <xsd:schema xmlns:xsd="http://www.w3.org/2001/XMLSchema" xmlns:xs="http://www.w3.org/2001/XMLSchema" xmlns:p="http://schemas.microsoft.com/office/2006/metadata/properties" xmlns:ns2="64ce19f8-6b54-4e07-8bbd-c2bdc6739659" xmlns:ns3="09e42f35-edb6-4a24-b115-7ca5f6f941e1" targetNamespace="http://schemas.microsoft.com/office/2006/metadata/properties" ma:root="true" ma:fieldsID="bd7d396ac9a7ff8b2a9c032b9dfe94d3" ns2:_="" ns3:_="">
    <xsd:import namespace="64ce19f8-6b54-4e07-8bbd-c2bdc6739659"/>
    <xsd:import namespace="09e42f35-edb6-4a24-b115-7ca5f6f941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e19f8-6b54-4e07-8bbd-c2bdc67396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2b0d96b-770d-423b-b424-a73d85b64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42f35-edb6-4a24-b115-7ca5f6f941e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7b90f50-d6f8-4fae-85ae-806f63920fcb}" ma:internalName="TaxCatchAll" ma:showField="CatchAllData" ma:web="09e42f35-edb6-4a24-b115-7ca5f6f941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ce19f8-6b54-4e07-8bbd-c2bdc6739659">
      <Terms xmlns="http://schemas.microsoft.com/office/infopath/2007/PartnerControls"/>
    </lcf76f155ced4ddcb4097134ff3c332f>
    <TaxCatchAll xmlns="09e42f35-edb6-4a24-b115-7ca5f6f941e1" xsi:nil="true"/>
  </documentManagement>
</p:properties>
</file>

<file path=customXml/itemProps1.xml><?xml version="1.0" encoding="utf-8"?>
<ds:datastoreItem xmlns:ds="http://schemas.openxmlformats.org/officeDocument/2006/customXml" ds:itemID="{57C783D8-EE1A-4C68-A1C7-4C820F1C78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28C788-651A-4E82-87C2-127534834ED2}"/>
</file>

<file path=customXml/itemProps3.xml><?xml version="1.0" encoding="utf-8"?>
<ds:datastoreItem xmlns:ds="http://schemas.openxmlformats.org/officeDocument/2006/customXml" ds:itemID="{5ADE42BD-4E91-4E5D-8DC5-E268D6D33F49}">
  <ds:schemaRefs>
    <ds:schemaRef ds:uri="8fa022ce-b54a-4c08-b26f-f965068820d6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6f554c2d-835f-4e5d-80d1-43cec8ccb95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1510</Words>
  <Application>Microsoft Office PowerPoint</Application>
  <PresentationFormat>On-screen Show (16:9)</PresentationFormat>
  <Paragraphs>247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Gotham</vt:lpstr>
      <vt:lpstr>Arial</vt:lpstr>
      <vt:lpstr>Public Sans Medium</vt:lpstr>
      <vt:lpstr>Aptos Display</vt:lpstr>
      <vt:lpstr>DM Serif Text</vt:lpstr>
      <vt:lpstr>MBA: Business Master's Degree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MBA: Business Master’s Degree</dc:title>
  <dc:creator>oomsin</dc:creator>
  <cp:lastModifiedBy>Ekkaparb Pairsupat</cp:lastModifiedBy>
  <cp:revision>4</cp:revision>
  <dcterms:modified xsi:type="dcterms:W3CDTF">2024-04-03T06:09:31Z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0x01010071439E9D3845214D876CEBCD8D82B5D0</vt:lpwstr>
  </property>
  <property fmtid="{D5CDD505-2E9C-101B-9397-08002B2CF9AE}" pid="3" name="MediaServiceImageTags">
    <vt:lpwstr/>
  </property>
</Properties>
</file>